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58" r:id="rId4"/>
    <p:sldId id="263" r:id="rId5"/>
    <p:sldId id="259" r:id="rId6"/>
    <p:sldId id="275" r:id="rId7"/>
    <p:sldId id="270" r:id="rId8"/>
    <p:sldId id="267" r:id="rId9"/>
    <p:sldId id="261" r:id="rId10"/>
    <p:sldId id="281" r:id="rId11"/>
    <p:sldId id="276" r:id="rId12"/>
    <p:sldId id="280" r:id="rId13"/>
    <p:sldId id="265" r:id="rId14"/>
    <p:sldId id="277" r:id="rId15"/>
    <p:sldId id="273" r:id="rId16"/>
    <p:sldId id="278" r:id="rId17"/>
    <p:sldId id="268" r:id="rId18"/>
    <p:sldId id="269" r:id="rId19"/>
    <p:sldId id="266" r:id="rId20"/>
    <p:sldId id="272" r:id="rId21"/>
    <p:sldId id="282" r:id="rId22"/>
    <p:sldId id="283" r:id="rId23"/>
    <p:sldId id="284" r:id="rId24"/>
    <p:sldId id="285" r:id="rId25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ffice" initials="O" lastIdx="1" clrIdx="0">
    <p:extLst>
      <p:ext uri="{19B8F6BF-5375-455C-9EA6-DF929625EA0E}">
        <p15:presenceInfo xmlns:p15="http://schemas.microsoft.com/office/powerpoint/2012/main" userId="24b16f73-f19d-4831-9d41-c1330692d68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81" autoAdjust="0"/>
    <p:restoredTop sz="82512" autoAdjust="0"/>
  </p:normalViewPr>
  <p:slideViewPr>
    <p:cSldViewPr snapToGrid="0">
      <p:cViewPr varScale="1">
        <p:scale>
          <a:sx n="73" d="100"/>
          <a:sy n="73" d="100"/>
        </p:scale>
        <p:origin x="210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E22F9716-146C-5040-BF16-97556692A2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TM-2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594FAC0-0E64-F941-B6FC-F6F31CF37F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A4D738-7EF3-EB4F-8B79-8A04A7AA06DC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1386800-F8CC-C340-AEA6-A25CFF88393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92B00E9-F0AE-1546-B6CF-98174960111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10772B-040C-3C43-A40F-6612708A9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506327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kumimoji="1" lang="en-US" altLang="ja-JP"/>
              <a:t>TM-2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2FDF41-036D-448D-B973-A317EE60CE32}" type="datetimeFigureOut">
              <a:rPr kumimoji="1" lang="ja-JP" altLang="en-US" smtClean="0"/>
              <a:t>2018/7/9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69D3B-0B3A-49AA-8B82-D1CA83B0E6E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6824829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おはようございます。</a:t>
            </a:r>
            <a:r>
              <a:rPr kumimoji="1" lang="en-US" altLang="ja-JP" dirty="0"/>
              <a:t>153111</a:t>
            </a:r>
            <a:r>
              <a:rPr kumimoji="1" lang="ja-JP" altLang="en-US" dirty="0"/>
              <a:t>　盛研究室のケネスと申します。</a:t>
            </a:r>
            <a:r>
              <a:rPr kumimoji="1" lang="ja-JP" altLang="en-US"/>
              <a:t>よろしくお願いします</a:t>
            </a:r>
            <a:r>
              <a:rPr kumimoji="1" lang="ja-JP" altLang="en-US" dirty="0"/>
              <a:t>。</a:t>
            </a:r>
            <a:endParaRPr kumimoji="1" lang="en-US" altLang="ja-JP" dirty="0"/>
          </a:p>
          <a:p>
            <a:r>
              <a:rPr kumimoji="1" lang="ja-JP" altLang="en-US" dirty="0"/>
              <a:t>研究タイトルは暗号化機能を有するファイル管理・共有システムの検討です。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16</a:t>
            </a:r>
            <a:endParaRPr kumimoji="1" lang="ja-JP" altLang="en-US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xmlns="" id="{F0F07709-87D1-AB45-A1CF-7AF243F9B232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kumimoji="1" lang="en-US" altLang="ja-JP"/>
              <a:t>TM-2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95379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オープンソースなので，プラグインという形で提案している開発者のファイル管理・共有システムを導入することを検討し，</a:t>
            </a:r>
            <a:endParaRPr kumimoji="1" lang="en-US" altLang="ja-JP" dirty="0"/>
          </a:p>
          <a:p>
            <a:r>
              <a:rPr kumimoji="1" lang="ja-JP" altLang="en-US"/>
              <a:t>*</a:t>
            </a:r>
            <a:r>
              <a:rPr kumimoji="1" lang="en-US" altLang="ja-JP" dirty="0"/>
              <a:t>Next</a:t>
            </a:r>
            <a:r>
              <a:rPr kumimoji="1" lang="ja-JP" altLang="en-US"/>
              <a:t> </a:t>
            </a:r>
            <a:r>
              <a:rPr kumimoji="1" lang="en-US" altLang="ja-JP" dirty="0"/>
              <a:t>Slide</a:t>
            </a:r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xmlns="" id="{FC991087-8E36-AD4C-B8FC-EBE409970DC9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kumimoji="1" lang="en-US" altLang="ja-JP"/>
              <a:t>TM-2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9474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研究室に，</a:t>
            </a:r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kumimoji="1" lang="ja-JP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を構築し</a:t>
            </a:r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Nextcloud</a:t>
            </a:r>
            <a:r>
              <a:rPr kumimoji="1" lang="ja-JP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を導入</a:t>
            </a:r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しました。</a:t>
            </a:r>
            <a:endParaRPr kumimoji="1" lang="en-US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SSL</a:t>
            </a:r>
            <a:r>
              <a:rPr kumimoji="1" lang="ja-JP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を設定し，安全通信もできて，外部</a:t>
            </a:r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からでもこのドメインでアクセス</a:t>
            </a:r>
            <a:r>
              <a:rPr kumimoji="1" lang="ja-JP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できるように公開しています。</a:t>
            </a:r>
            <a:endParaRPr kumimoji="1" lang="en-US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これから</a:t>
            </a:r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，デモ　ビデオ</a:t>
            </a:r>
            <a:r>
              <a:rPr kumimoji="1" lang="ja-JP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を見せたいと思っています</a:t>
            </a:r>
            <a:endParaRPr kumimoji="1" lang="en-US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今正常に運用しています。</a:t>
            </a:r>
            <a:endParaRPr kumimoji="1" lang="en-US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せっかく導入したので，開発者のファイルシステムを</a:t>
            </a:r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Nextcloud</a:t>
            </a:r>
            <a:r>
              <a:rPr kumimoji="1" lang="ja-JP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と連携することも検討します。</a:t>
            </a:r>
            <a:endParaRPr kumimoji="1" lang="ja-JP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今は世界のどこからでもこの</a:t>
            </a:r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kumimoji="1" lang="ja-JP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でアクセス可能にしました。</a:t>
            </a:r>
            <a:endParaRPr kumimoji="1" lang="en-US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ja-JP" altLang="en-US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xmlns="" id="{9C0C658E-0F91-E14A-B7E7-1EAA1EB26854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kumimoji="1" lang="en-US" altLang="ja-JP"/>
              <a:t>TM-2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7866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まずは，公開鍵証明書を見せます。発行者は</a:t>
            </a:r>
            <a:r>
              <a:rPr lang="en-US" altLang="ja-JP" dirty="0"/>
              <a:t>Let’s Encrypt</a:t>
            </a:r>
            <a:r>
              <a:rPr lang="ja-JP" altLang="en-US"/>
              <a:t>、対用ドメインはモリラボ。それでは、実際にログインしてみます。</a:t>
            </a:r>
            <a:endParaRPr lang="en-US" altLang="ja-JP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xmlns="" id="{ED401AF9-B04A-0E48-9E89-C611637E8ED5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kumimoji="1" lang="en-US" altLang="ja-JP"/>
              <a:t>TM-2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9774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以上は研究の進捗状況です。</a:t>
            </a:r>
            <a:endParaRPr kumimoji="1" lang="en-US" altLang="ja-JP" dirty="0"/>
          </a:p>
          <a:p>
            <a:r>
              <a:rPr kumimoji="1" lang="ja-JP" altLang="en-US" dirty="0"/>
              <a:t>まとめについて、</a:t>
            </a:r>
            <a:endParaRPr kumimoji="1" lang="en-US" altLang="ja-JP" dirty="0"/>
          </a:p>
          <a:p>
            <a:r>
              <a:rPr kumimoji="1" lang="en-US" altLang="ja-JP" dirty="0"/>
              <a:t>1.</a:t>
            </a:r>
            <a:r>
              <a:rPr kumimoji="1" lang="ja-JP" altLang="en-US"/>
              <a:t>クラウドストレージの増加と</a:t>
            </a:r>
            <a:r>
              <a:rPr kumimoji="1" lang="ja-JP" altLang="en-US" dirty="0"/>
              <a:t>現在の問題点</a:t>
            </a:r>
            <a:endParaRPr kumimoji="1" lang="en-US" altLang="ja-JP" dirty="0"/>
          </a:p>
          <a:p>
            <a:r>
              <a:rPr kumimoji="1" lang="en-US" altLang="ja-JP" dirty="0"/>
              <a:t>2.</a:t>
            </a:r>
            <a:r>
              <a:rPr kumimoji="1" lang="ja-JP" altLang="en-US" dirty="0"/>
              <a:t>開発者同士が安全にファイルを管理・共有するシステムの検討</a:t>
            </a:r>
            <a:endParaRPr kumimoji="1" lang="en-US" altLang="ja-JP" dirty="0"/>
          </a:p>
          <a:p>
            <a:r>
              <a:rPr kumimoji="1" lang="en-US" altLang="ja-JP" dirty="0"/>
              <a:t>3.</a:t>
            </a:r>
            <a:r>
              <a:rPr kumimoji="1" lang="ja-JP" altLang="en-US" dirty="0"/>
              <a:t>と</a:t>
            </a:r>
            <a:r>
              <a:rPr kumimoji="1" lang="en-US" altLang="ja-JP" dirty="0"/>
              <a:t>NextCloud</a:t>
            </a:r>
            <a:r>
              <a:rPr kumimoji="1" lang="ja-JP" altLang="en-US" dirty="0"/>
              <a:t>との連携も考えます</a:t>
            </a:r>
            <a:endParaRPr kumimoji="1" lang="en-US" altLang="ja-JP" dirty="0"/>
          </a:p>
          <a:p>
            <a:endParaRPr kumimoji="1" lang="en-US" altLang="ja-JP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xmlns="" id="{2B10B01C-2A2F-6446-8772-9C34EE42610F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kumimoji="1" lang="en-US" altLang="ja-JP"/>
              <a:t>TM-2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21286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こちらは参考文献です。ありがとうございました。</a:t>
            </a:r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xmlns="" id="{EE37F07C-F545-9949-812B-5EEE304B8FA9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kumimoji="1" lang="en-US" altLang="ja-JP"/>
              <a:t>TM-2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08184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xmlns="" id="{1CFD9177-BA06-F046-B6BE-8C12859D4EB5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kumimoji="1" lang="en-US" altLang="ja-JP"/>
              <a:t>TM-2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41558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今後の予定について、</a:t>
            </a:r>
            <a:r>
              <a:rPr kumimoji="1" lang="en-US" altLang="ja-JP" dirty="0"/>
              <a:t>10</a:t>
            </a:r>
            <a:r>
              <a:rPr kumimoji="1" lang="ja-JP" altLang="en-US"/>
              <a:t>月前までにシステムの設計と理論的証明を考える。そして，</a:t>
            </a:r>
            <a:r>
              <a:rPr kumimoji="1" lang="en-US" altLang="ja-JP" dirty="0"/>
              <a:t>12</a:t>
            </a:r>
            <a:r>
              <a:rPr kumimoji="1" lang="ja-JP" altLang="en-US"/>
              <a:t>月末までに実装することも検討します。</a:t>
            </a:r>
            <a:r>
              <a:rPr kumimoji="1" lang="en-US" altLang="ja-JP" dirty="0"/>
              <a:t>1</a:t>
            </a:r>
            <a:r>
              <a:rPr kumimoji="1" lang="ja-JP" altLang="en-US"/>
              <a:t>月の中旬から論文を書き始めたいと予定しています。</a:t>
            </a:r>
            <a:endParaRPr kumimoji="1" lang="ja-JP" altLang="en-US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xmlns="" id="{C5B8C470-2572-A549-AB39-2F8CAA83EA64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kumimoji="1" lang="en-US" altLang="ja-JP"/>
              <a:t>TM-2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53145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研究進捗を進む前に</a:t>
            </a:r>
            <a:r>
              <a:rPr kumimoji="1" lang="en-US" altLang="ja-JP" dirty="0"/>
              <a:t>SAML</a:t>
            </a:r>
            <a:r>
              <a:rPr kumimoji="1" lang="ja-JP" altLang="en-US" dirty="0"/>
              <a:t>認証とは何かを紹介したいです。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簡単に言うと，</a:t>
            </a:r>
            <a:r>
              <a:rPr kumimoji="1" lang="en-US" altLang="ja-JP" dirty="0"/>
              <a:t>SAML</a:t>
            </a:r>
            <a:r>
              <a:rPr kumimoji="1" lang="ja-JP" altLang="en-US" dirty="0"/>
              <a:t>認証はユーザを認証するプロトコルの</a:t>
            </a:r>
            <a:r>
              <a:rPr kumimoji="1" lang="en-US" altLang="ja-JP" dirty="0"/>
              <a:t>1</a:t>
            </a:r>
            <a:r>
              <a:rPr kumimoji="1" lang="ja-JP" altLang="en-US" dirty="0" err="1"/>
              <a:t>つで</a:t>
            </a:r>
            <a:r>
              <a:rPr kumimoji="1" lang="ja-JP" altLang="en-US" dirty="0"/>
              <a:t>あります。</a:t>
            </a:r>
            <a:endParaRPr kumimoji="1" lang="en-US" altLang="ja-JP" dirty="0"/>
          </a:p>
          <a:p>
            <a:r>
              <a:rPr kumimoji="1" lang="ja-JP" altLang="en-US" dirty="0"/>
              <a:t>ユーザのアイデンティティを提供するプログラムがあって，利用したいサービスにアクセスすると，</a:t>
            </a:r>
            <a:r>
              <a:rPr kumimoji="1" lang="en-US" altLang="ja-JP" dirty="0"/>
              <a:t>SP</a:t>
            </a:r>
            <a:r>
              <a:rPr kumimoji="1" lang="ja-JP" altLang="en-US" dirty="0"/>
              <a:t>が自動的に</a:t>
            </a:r>
            <a:r>
              <a:rPr kumimoji="1" lang="en-US" altLang="ja-JP" dirty="0"/>
              <a:t>SAML</a:t>
            </a:r>
            <a:r>
              <a:rPr kumimoji="1" lang="ja-JP" altLang="en-US" dirty="0"/>
              <a:t>認証をリクエストし</a:t>
            </a:r>
            <a:r>
              <a:rPr kumimoji="1" lang="en-US" altLang="ja-JP" dirty="0" err="1"/>
              <a:t>IdP</a:t>
            </a:r>
            <a:r>
              <a:rPr kumimoji="1" lang="ja-JP" altLang="en-US" dirty="0"/>
              <a:t>に行きます。ユーザ認証を行って返してユーザは</a:t>
            </a:r>
            <a:r>
              <a:rPr kumimoji="1" lang="en-US" altLang="ja-JP" dirty="0"/>
              <a:t>SP</a:t>
            </a:r>
            <a:r>
              <a:rPr kumimoji="1" lang="ja-JP" altLang="en-US" dirty="0"/>
              <a:t>にアクセスできます。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という認証方法ですが</a:t>
            </a:r>
            <a:r>
              <a:rPr kumimoji="1" lang="en-US" altLang="ja-JP" dirty="0"/>
              <a:t>…</a:t>
            </a:r>
            <a:r>
              <a:rPr kumimoji="1" lang="ja-JP" altLang="en-US" dirty="0"/>
              <a:t>　（</a:t>
            </a:r>
            <a:r>
              <a:rPr kumimoji="1" lang="en-US" altLang="ja-JP" dirty="0"/>
              <a:t>Next</a:t>
            </a:r>
            <a:r>
              <a:rPr kumimoji="1" lang="ja-JP" altLang="en-US" dirty="0"/>
              <a:t>　</a:t>
            </a:r>
            <a:r>
              <a:rPr kumimoji="1" lang="en-US" altLang="ja-JP" dirty="0" err="1"/>
              <a:t>Silde</a:t>
            </a:r>
            <a:r>
              <a:rPr kumimoji="1" lang="en-US" altLang="ja-JP" dirty="0"/>
              <a:t>)</a:t>
            </a:r>
          </a:p>
          <a:p>
            <a:endParaRPr kumimoji="1" lang="ja-JP" altLang="en-US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xmlns="" id="{C1FA1020-F6BC-3945-9F63-BAAF1A183326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kumimoji="1" lang="en-US" altLang="ja-JP"/>
              <a:t>TM-2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34095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これから，</a:t>
            </a:r>
            <a:r>
              <a:rPr kumimoji="1" lang="en-US" altLang="ja-JP" dirty="0"/>
              <a:t>FinalCode</a:t>
            </a:r>
            <a:r>
              <a:rPr kumimoji="1" lang="ja-JP" altLang="en-US" dirty="0"/>
              <a:t>の機能を紹介したいと思います。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こちらの図をご覧ください．</a:t>
            </a:r>
            <a:r>
              <a:rPr kumimoji="1" lang="en-US" altLang="ja-JP" dirty="0"/>
              <a:t>SAML</a:t>
            </a:r>
            <a:r>
              <a:rPr kumimoji="1" lang="ja-JP" altLang="en-US" dirty="0"/>
              <a:t>認証を連携していることが分かりました。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なので，</a:t>
            </a:r>
            <a:r>
              <a:rPr kumimoji="1" lang="en-US" altLang="ja-JP" dirty="0"/>
              <a:t>(Next </a:t>
            </a:r>
            <a:r>
              <a:rPr kumimoji="1" lang="en-US" altLang="ja-JP" dirty="0" err="1"/>
              <a:t>Silde</a:t>
            </a:r>
            <a:r>
              <a:rPr kumimoji="1" lang="en-US" altLang="ja-JP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dirty="0"/>
          </a:p>
          <a:p>
            <a:r>
              <a:rPr kumimoji="1" lang="ja-JP" altLang="en-US" dirty="0"/>
              <a:t>ちなみに、こちらの図は</a:t>
            </a:r>
            <a:r>
              <a:rPr kumimoji="1" lang="en-US" altLang="ja-JP" dirty="0"/>
              <a:t>FinalCode</a:t>
            </a:r>
            <a:r>
              <a:rPr kumimoji="1" lang="ja-JP" altLang="en-US" dirty="0"/>
              <a:t>のホームページに載っている図なので、間違いはありません。</a:t>
            </a:r>
            <a:endParaRPr kumimoji="1" lang="en-US" altLang="ja-JP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xmlns="" id="{7060FF12-2B36-1548-ADE0-8165A261CBBA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kumimoji="1" lang="en-US" altLang="ja-JP"/>
              <a:t>TM-2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8147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kumimoji="1" lang="ja-JP" altLang="en-US" dirty="0"/>
              <a:t>「</a:t>
            </a:r>
            <a:r>
              <a:rPr kumimoji="1" lang="en-US" altLang="ja-JP" dirty="0"/>
              <a:t>Box</a:t>
            </a:r>
            <a:r>
              <a:rPr kumimoji="1" lang="ja-JP" altLang="en-US" dirty="0"/>
              <a:t>」というクラウドストレージと連携し</a:t>
            </a:r>
            <a:endParaRPr kumimoji="1" lang="en-US" altLang="ja-JP" dirty="0"/>
          </a:p>
          <a:p>
            <a:pPr marL="228600" indent="-228600">
              <a:buFont typeface="+mj-lt"/>
              <a:buAutoNum type="arabicPeriod"/>
            </a:pPr>
            <a:r>
              <a:rPr kumimoji="1" lang="ja-JP" altLang="en-US" dirty="0"/>
              <a:t>自動暗号化フォルダ機能</a:t>
            </a:r>
            <a:endParaRPr kumimoji="1" lang="en-US" altLang="ja-JP" dirty="0"/>
          </a:p>
          <a:p>
            <a:pPr marL="228600" indent="-228600">
              <a:buFont typeface="+mj-lt"/>
              <a:buAutoNum type="arabicPeriod"/>
            </a:pPr>
            <a:r>
              <a:rPr kumimoji="1" lang="ja-JP" altLang="en-US" dirty="0"/>
              <a:t>テンプレートという形でユーザをグループ管理機能。</a:t>
            </a:r>
            <a:endParaRPr kumimoji="1" lang="en-US" altLang="ja-JP" dirty="0"/>
          </a:p>
          <a:p>
            <a:pPr marL="228600" indent="-228600">
              <a:buFont typeface="+mj-lt"/>
              <a:buAutoNum type="arabicPeriod"/>
            </a:pPr>
            <a:endParaRPr kumimoji="1" lang="en-US" altLang="ja-JP" dirty="0"/>
          </a:p>
          <a:p>
            <a:pPr marL="0" indent="0">
              <a:buFont typeface="+mj-lt"/>
              <a:buNone/>
            </a:pPr>
            <a:r>
              <a:rPr kumimoji="1" lang="ja-JP" altLang="en-US" dirty="0"/>
              <a:t>があって，</a:t>
            </a:r>
            <a:r>
              <a:rPr kumimoji="1" lang="en-US" altLang="ja-JP" dirty="0"/>
              <a:t>(Next </a:t>
            </a:r>
            <a:r>
              <a:rPr kumimoji="1" lang="en-US" altLang="ja-JP" dirty="0" err="1"/>
              <a:t>Silde</a:t>
            </a:r>
            <a:r>
              <a:rPr kumimoji="1" lang="en-US" altLang="ja-JP" dirty="0"/>
              <a:t>)</a:t>
            </a:r>
          </a:p>
          <a:p>
            <a:pPr marL="0" indent="0">
              <a:buFont typeface="+mj-lt"/>
              <a:buNone/>
            </a:pPr>
            <a:endParaRPr kumimoji="1" lang="en-US" altLang="ja-JP" dirty="0"/>
          </a:p>
          <a:p>
            <a:pPr marL="0" indent="0">
              <a:buFont typeface="+mj-lt"/>
              <a:buNone/>
            </a:pPr>
            <a:endParaRPr kumimoji="1" lang="en-US" altLang="ja-JP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ja-JP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dirty="0"/>
              <a:t>Box</a:t>
            </a:r>
            <a:r>
              <a:rPr kumimoji="1" lang="ja-JP" altLang="en-US" dirty="0"/>
              <a:t>については皆さんご存知かと思いますが，</a:t>
            </a:r>
            <a:r>
              <a:rPr kumimoji="1" lang="en-US" altLang="ja-JP" dirty="0"/>
              <a:t>Box</a:t>
            </a:r>
            <a:r>
              <a:rPr kumimoji="1" lang="ja-JP" altLang="en-US" dirty="0"/>
              <a:t>はクラウドストレージサービスの一つです。</a:t>
            </a:r>
            <a:endParaRPr kumimoji="1" lang="en-US" altLang="ja-JP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dirty="0"/>
              <a:t>FinalCode</a:t>
            </a:r>
            <a:r>
              <a:rPr kumimoji="1" lang="ja-JP" altLang="en-US" dirty="0"/>
              <a:t>と</a:t>
            </a:r>
            <a:r>
              <a:rPr kumimoji="1" lang="en-US" altLang="ja-JP" dirty="0"/>
              <a:t>Box</a:t>
            </a:r>
            <a:r>
              <a:rPr kumimoji="1" lang="ja-JP" altLang="en-US" dirty="0"/>
              <a:t>の連携により，自動暗号化フォルダー機能があります。</a:t>
            </a:r>
            <a:endParaRPr kumimoji="1" lang="en-US" altLang="ja-JP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dirty="0"/>
              <a:t>FinalCode</a:t>
            </a:r>
            <a:r>
              <a:rPr kumimoji="1" lang="ja-JP" altLang="en-US" dirty="0"/>
              <a:t>はテンプレートという形でユーザをグループ管理することができます。</a:t>
            </a:r>
            <a:endParaRPr kumimoji="1" lang="en-US" altLang="ja-JP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ja-JP" altLang="en-US" dirty="0"/>
              <a:t>そして</a:t>
            </a:r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xmlns="" id="{A9AFEC62-804C-A849-B30F-A9854204112B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kumimoji="1" lang="en-US" altLang="ja-JP"/>
              <a:t>TM-2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839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ja-JP" dirty="0"/>
              <a:t>…</a:t>
            </a:r>
            <a:r>
              <a:rPr kumimoji="1" lang="ja-JP" altLang="en-US" dirty="0"/>
              <a:t>まずは，研究背景です。</a:t>
            </a:r>
            <a:endParaRPr kumimoji="1" lang="en-US" altLang="ja-JP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ja-JP" altLang="en-US" dirty="0"/>
              <a:t>これは</a:t>
            </a:r>
            <a:r>
              <a:rPr kumimoji="1" lang="en-US" altLang="ja-JP" dirty="0"/>
              <a:t>ICT</a:t>
            </a:r>
            <a:r>
              <a:rPr kumimoji="1" lang="ja-JP" altLang="en-US" dirty="0"/>
              <a:t>総研の調査によりクラウドストレージの利用者数のグラフです。縦軸は利用者数と横軸は年を表します。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/>
              <a:t>この図から利用者数は毎年増加していることが見えます。</a:t>
            </a:r>
            <a:endParaRPr kumimoji="1" lang="en-US" altLang="ja-JP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ja-JP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ja-JP" altLang="en-US" dirty="0"/>
              <a:t>しかし，クラウドストレージに関してこんなことがあります。</a:t>
            </a:r>
            <a:endParaRPr kumimoji="1" lang="en-US" altLang="ja-JP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ja-JP" dirty="0"/>
              <a:t>Google</a:t>
            </a:r>
            <a:r>
              <a:rPr kumimoji="1" lang="ja-JP" altLang="en-US"/>
              <a:t> のポリシー</a:t>
            </a:r>
            <a:r>
              <a:rPr kumimoji="1" lang="ja-JP" altLang="en-US" dirty="0"/>
              <a:t>により，担当する</a:t>
            </a:r>
            <a:r>
              <a:rPr kumimoji="1" lang="en-US" altLang="ja-JP" dirty="0"/>
              <a:t>Google</a:t>
            </a:r>
            <a:r>
              <a:rPr kumimoji="1" lang="ja-JP" altLang="en-US" dirty="0"/>
              <a:t>社員は秘密を絶対に守ると契約した上</a:t>
            </a:r>
            <a:r>
              <a:rPr kumimoji="1" lang="ja-JP" altLang="en-US"/>
              <a:t>で，私たち客さんの</a:t>
            </a:r>
            <a:r>
              <a:rPr kumimoji="1" lang="ja-JP" altLang="en-US" dirty="0"/>
              <a:t>アカウントにアクセスが許可される。</a:t>
            </a:r>
            <a:endParaRPr kumimoji="1" lang="en-US" altLang="ja-JP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ja-JP" dirty="0"/>
              <a:t>iCloud</a:t>
            </a:r>
            <a:r>
              <a:rPr kumimoji="1" lang="ja-JP" altLang="en-US"/>
              <a:t>から有名人の個人</a:t>
            </a:r>
            <a:r>
              <a:rPr kumimoji="1" lang="ja-JP" altLang="en-US" dirty="0"/>
              <a:t>写真の流出事件も時々見られる。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ja-JP" altLang="en-US" dirty="0"/>
              <a:t>などの問題が発生しています。というわけで，</a:t>
            </a:r>
            <a:endParaRPr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ja-JP" altLang="en-US" dirty="0"/>
              <a:t>これは</a:t>
            </a:r>
            <a:r>
              <a:rPr kumimoji="1" lang="en-US" altLang="ja-JP" dirty="0"/>
              <a:t>ICT</a:t>
            </a:r>
            <a:r>
              <a:rPr kumimoji="1" lang="ja-JP" altLang="en-US" dirty="0"/>
              <a:t>総研から取ったクラウドストレージの利用者数のデータで書いたグラフです。</a:t>
            </a:r>
            <a:endParaRPr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ja-JP" altLang="en-US" dirty="0"/>
              <a:t>この図で</a:t>
            </a:r>
            <a:r>
              <a:rPr kumimoji="1" lang="en-US" altLang="ja-JP" dirty="0"/>
              <a:t>2014</a:t>
            </a:r>
            <a:r>
              <a:rPr kumimoji="1" lang="ja-JP" altLang="en-US" dirty="0"/>
              <a:t>年度から今年になって利用者数が</a:t>
            </a:r>
            <a:r>
              <a:rPr kumimoji="1" lang="en-US" altLang="ja-JP" dirty="0"/>
              <a:t>70</a:t>
            </a:r>
            <a:r>
              <a:rPr kumimoji="1" lang="ja-JP" altLang="en-US" dirty="0"/>
              <a:t>％も増えたことが分かりました。</a:t>
            </a:r>
            <a:endParaRPr lang="en-US" altLang="ja-JP" dirty="0"/>
          </a:p>
          <a:p>
            <a:pPr marL="0" indent="0">
              <a:buFont typeface="+mj-lt"/>
              <a:buNone/>
            </a:pPr>
            <a:endParaRPr kumimoji="1" lang="en-US" altLang="ja-JP" dirty="0"/>
          </a:p>
          <a:p>
            <a:pPr marL="0" indent="0">
              <a:buFont typeface="+mj-lt"/>
              <a:buNone/>
            </a:pPr>
            <a:r>
              <a:rPr kumimoji="1" lang="en-US" altLang="ja-JP" dirty="0"/>
              <a:t>1:32</a:t>
            </a:r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xmlns="" id="{C53561A8-E276-F14E-B95E-80309805C7C3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kumimoji="1" lang="en-US" altLang="ja-JP"/>
              <a:t>TM-2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06276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FinalCode</a:t>
            </a:r>
            <a:r>
              <a:rPr kumimoji="1" lang="ja-JP" altLang="en-US" dirty="0"/>
              <a:t>の新機能，ブラウザーでファイルを閲覧することが可能になりました。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＊</a:t>
            </a:r>
            <a:r>
              <a:rPr kumimoji="1" lang="en-US" altLang="ja-JP" dirty="0"/>
              <a:t>3:15mins </a:t>
            </a:r>
            <a:r>
              <a:rPr kumimoji="1" lang="ja-JP" altLang="en-US" dirty="0"/>
              <a:t>なら余裕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しかも、</a:t>
            </a:r>
            <a:r>
              <a:rPr kumimoji="1" lang="en-US" altLang="ja-JP" dirty="0"/>
              <a:t>Client</a:t>
            </a:r>
            <a:r>
              <a:rPr kumimoji="1" lang="ja-JP" altLang="en-US" dirty="0"/>
              <a:t>ソフトのインストールは要らないと書いてありました。</a:t>
            </a:r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xmlns="" id="{B87525B7-B246-AE4E-85DC-921E12C25618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kumimoji="1" lang="en-US" altLang="ja-JP"/>
              <a:t>TM-2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04155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Git</a:t>
            </a:r>
            <a:r>
              <a:rPr lang="ja-JP" altLang="en-US"/>
              <a:t>はファイルの暗号化，共有するツールは確かにありますが</a:t>
            </a:r>
            <a:endParaRPr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/>
              <a:t>それは一般に使われていません。</a:t>
            </a:r>
            <a:endParaRPr lang="en-US" altLang="ja-JP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xmlns="" id="{106310BA-AAF3-5F47-B1BE-9A412A5178C9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kumimoji="1" lang="en-US" altLang="ja-JP"/>
              <a:t>TM-2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27096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このページで，</a:t>
            </a:r>
            <a:r>
              <a:rPr lang="en-US" altLang="ja-JP" dirty="0"/>
              <a:t>Google</a:t>
            </a:r>
            <a:r>
              <a:rPr lang="ja-JP" altLang="en-US"/>
              <a:t>ドライブのプライバシーポリシーについて，</a:t>
            </a:r>
            <a:r>
              <a:rPr lang="en-US" altLang="ja-JP" dirty="0"/>
              <a:t>Google</a:t>
            </a:r>
            <a:r>
              <a:rPr lang="ja-JP" altLang="en-US"/>
              <a:t>の全体ポリシーと同等だと書いてあります。ご覧しますか？</a:t>
            </a:r>
            <a:endParaRPr lang="en-US" altLang="ja-JP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kumimoji="1" lang="en-US" altLang="ja-JP"/>
              <a:t>TM-2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9087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アカウント</a:t>
            </a:r>
            <a:r>
              <a:rPr lang="ja-JP" altLang="en-US" dirty="0"/>
              <a:t>が乗っ取られたと</a:t>
            </a:r>
            <a:r>
              <a:rPr lang="ja-JP" altLang="en-US"/>
              <a:t>しても内容が</a:t>
            </a:r>
            <a:r>
              <a:rPr lang="ja-JP" altLang="en-US" dirty="0"/>
              <a:t>守れると</a:t>
            </a:r>
            <a:r>
              <a:rPr lang="ja-JP" altLang="en-US"/>
              <a:t>いう目的を提案します。</a:t>
            </a:r>
            <a:endParaRPr lang="en-US" altLang="ja-JP" dirty="0"/>
          </a:p>
          <a:p>
            <a:r>
              <a:rPr lang="ja-JP" altLang="en-US"/>
              <a:t>そのために，</a:t>
            </a:r>
            <a:endParaRPr lang="en-US" altLang="ja-JP" dirty="0"/>
          </a:p>
          <a:p>
            <a:r>
              <a:rPr lang="ja-JP" altLang="en-US"/>
              <a:t>ファイル</a:t>
            </a:r>
            <a:r>
              <a:rPr lang="ja-JP" altLang="en-US" dirty="0"/>
              <a:t>の暗号化・管理・共有，そして，</a:t>
            </a:r>
            <a:r>
              <a:rPr lang="ja-JP" altLang="en-US" sz="1200" dirty="0">
                <a:solidFill>
                  <a:srgbClr val="FF0000"/>
                </a:solidFill>
              </a:rPr>
              <a:t>＊</a:t>
            </a:r>
            <a:r>
              <a:rPr lang="ja-JP" altLang="en-US" dirty="0"/>
              <a:t>全てが簡単に</a:t>
            </a:r>
            <a:endParaRPr lang="en-US" altLang="ja-JP" dirty="0"/>
          </a:p>
          <a:p>
            <a:r>
              <a:rPr lang="ja-JP" altLang="en-US" dirty="0"/>
              <a:t>できるファイル管理・共有システム</a:t>
            </a:r>
            <a:r>
              <a:rPr kumimoji="1" lang="ja-JP" altLang="en-US" dirty="0"/>
              <a:t>が必要だと考えました。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0:24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3page 2:19</a:t>
            </a:r>
            <a:endParaRPr kumimoji="1" lang="ja-JP" altLang="en-US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xmlns="" id="{2A9C7572-92AC-544E-8863-5AC7A8CE714A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kumimoji="1" lang="en-US" altLang="ja-JP"/>
              <a:t>TM-2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7799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その目的のために、本研究で</a:t>
            </a:r>
            <a:r>
              <a:rPr kumimoji="1" lang="en-US" altLang="ja-JP" dirty="0"/>
              <a:t>…</a:t>
            </a:r>
          </a:p>
          <a:p>
            <a:endParaRPr kumimoji="1" lang="en-US" altLang="ja-JP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ja-JP" dirty="0"/>
              <a:t>SAML</a:t>
            </a:r>
            <a:r>
              <a:rPr kumimoji="1" lang="ja-JP" altLang="en-US" dirty="0"/>
              <a:t>認証</a:t>
            </a:r>
            <a:endParaRPr kumimoji="1" lang="en-US" altLang="ja-JP" dirty="0"/>
          </a:p>
          <a:p>
            <a:pPr marL="228600" indent="-228600">
              <a:buFont typeface="+mj-lt"/>
              <a:buAutoNum type="arabicPeriod"/>
            </a:pPr>
            <a:r>
              <a:rPr kumimoji="1" lang="ja-JP" altLang="en-US" dirty="0"/>
              <a:t>ユーザのグループ分けシステム</a:t>
            </a:r>
            <a:endParaRPr kumimoji="1" lang="en-US" altLang="ja-JP" dirty="0"/>
          </a:p>
          <a:p>
            <a:pPr marL="228600" indent="-228600">
              <a:buFont typeface="+mj-lt"/>
              <a:buAutoNum type="arabicPeriod"/>
            </a:pPr>
            <a:r>
              <a:rPr kumimoji="1" lang="ja-JP" altLang="en-US" dirty="0"/>
              <a:t>自動暗号化し保存する機能</a:t>
            </a:r>
            <a:endParaRPr kumimoji="1" lang="en-US" altLang="ja-JP" dirty="0"/>
          </a:p>
          <a:p>
            <a:pPr marL="228600" indent="-228600">
              <a:buFont typeface="+mj-lt"/>
              <a:buAutoNum type="arabicPeriod"/>
            </a:pPr>
            <a:r>
              <a:rPr kumimoji="1" lang="ja-JP" altLang="en-US" dirty="0"/>
              <a:t>ブラウザのビューアシステム</a:t>
            </a:r>
            <a:endParaRPr kumimoji="1" lang="en-US" altLang="ja-JP" dirty="0"/>
          </a:p>
          <a:p>
            <a:pPr marL="0" indent="0">
              <a:buFont typeface="+mj-lt"/>
              <a:buNone/>
            </a:pPr>
            <a:endParaRPr kumimoji="1" lang="en-US" altLang="ja-JP" dirty="0"/>
          </a:p>
          <a:p>
            <a:r>
              <a:rPr kumimoji="1" lang="en-US" altLang="ja-JP" dirty="0"/>
              <a:t>…</a:t>
            </a:r>
            <a:r>
              <a:rPr kumimoji="1" lang="ja-JP" altLang="en-US" dirty="0"/>
              <a:t>という</a:t>
            </a:r>
            <a:r>
              <a:rPr kumimoji="1" lang="en-US" altLang="ja-JP" dirty="0"/>
              <a:t>4</a:t>
            </a:r>
            <a:r>
              <a:rPr kumimoji="1" lang="ja-JP" altLang="en-US" dirty="0"/>
              <a:t>つ機能を提案しました。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*</a:t>
            </a:r>
            <a:r>
              <a:rPr kumimoji="1" lang="ja-JP" altLang="en-US" dirty="0"/>
              <a:t>時間チェック　</a:t>
            </a:r>
            <a:r>
              <a:rPr kumimoji="1" lang="en-US" altLang="ja-JP" dirty="0"/>
              <a:t>1:40mins</a:t>
            </a:r>
          </a:p>
          <a:p>
            <a:endParaRPr kumimoji="1" lang="ja-JP" altLang="en-US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xmlns="" id="{055C8B3A-53E3-4047-8DDA-04C8CAD9F493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kumimoji="1" lang="en-US" altLang="ja-JP"/>
              <a:t>TM-2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4178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ファイルセキュリティと調べたら，「</a:t>
            </a: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FinalCode</a:t>
            </a: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」という商品を見つかりました。</a:t>
            </a:r>
            <a:endParaRPr kumimoji="1" lang="en-US" altLang="ja-JP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こちらの図は</a:t>
            </a: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FinalCode</a:t>
            </a: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の仕組みです。これ</a:t>
            </a:r>
            <a:r>
              <a:rPr kumimoji="1" lang="ja-JP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を利用するには両方</a:t>
            </a: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とも</a:t>
            </a: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というソフトのインストールとユーザの登録が必要です。</a:t>
            </a:r>
            <a:endParaRPr kumimoji="1" lang="en-US" altLang="ja-JP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ja-JP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この図</a:t>
            </a: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をまとめると，</a:t>
            </a: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の特徴が言えます。</a:t>
            </a:r>
            <a:endParaRPr kumimoji="1" lang="en-US" altLang="ja-JP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ja-JP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閲覧するときパスワードはいりません</a:t>
            </a:r>
            <a:endParaRPr kumimoji="1" lang="en-US" altLang="ja-JP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鍵の管理も一切不要です</a:t>
            </a:r>
            <a:endParaRPr kumimoji="1" lang="en-US" altLang="ja-JP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閲覧ユーザの指定と使用権限の設定</a:t>
            </a:r>
            <a:endParaRPr kumimoji="1" lang="en-US" altLang="ja-JP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どんな方法でファイルを送信しても大丈夫</a:t>
            </a:r>
            <a:endParaRPr kumimoji="1" lang="en-US" altLang="ja-JP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ja-JP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FinalCode</a:t>
            </a: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はこんなことを可能にするファイルセキュリティ</a:t>
            </a:r>
            <a:r>
              <a:rPr kumimoji="1" lang="ja-JP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です。</a:t>
            </a:r>
            <a:endParaRPr kumimoji="1" lang="en-US" altLang="ja-JP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ja-JP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しかし，色々を調べた結果、</a:t>
            </a:r>
            <a:endParaRPr kumimoji="1" lang="en-US" altLang="ja-JP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ja-JP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ja-JP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ja-JP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本研究の提案と同様な機能があるので，詳しく調査しました。</a:t>
            </a:r>
            <a:endParaRPr kumimoji="1" lang="en-US" altLang="ja-JP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ja-JP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｢FinalCode</a:t>
            </a: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」は、重要ファイルを暗号化して、利用状況を追跡、遠隔</a:t>
            </a: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えんかく</a:t>
            </a: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で削除もできるファイルセキュリティです。</a:t>
            </a:r>
            <a:endParaRPr kumimoji="1" lang="en-US" altLang="ja-JP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この図は</a:t>
            </a: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FinalCode</a:t>
            </a: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のホームページに参考して，私が書いた</a:t>
            </a: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FinalCode</a:t>
            </a: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の仕組を表します。</a:t>
            </a:r>
            <a:endParaRPr kumimoji="1" lang="en-US" altLang="ja-JP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仕組</a:t>
            </a:r>
            <a:endParaRPr kumimoji="1" lang="en-US" altLang="ja-JP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作成者と受信者がいます。両方とも</a:t>
            </a: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FinalCode</a:t>
            </a: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</a:t>
            </a: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というソフトをインストールし，ユーザ登録する必要があります。</a:t>
            </a:r>
            <a:endParaRPr kumimoji="1" lang="en-US" altLang="ja-JP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そして、作成者は見せたい人に指定し，使用権限も設定します。この情報を</a:t>
            </a: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FinalCode</a:t>
            </a: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に送ります。</a:t>
            </a:r>
            <a:endParaRPr kumimoji="1" lang="en-US" altLang="ja-JP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設定したあと，受信者に送りますが，どんな方法でも構いません。</a:t>
            </a:r>
            <a:endParaRPr kumimoji="1" lang="en-US" altLang="ja-JP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受信者はそのファイルを受け，</a:t>
            </a:r>
            <a:r>
              <a:rPr kumimoji="1" lang="en-US" altLang="ja-JP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FinalCodeClient</a:t>
            </a: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にログインしたまま，ファイルを開く</a:t>
            </a: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ひらく</a:t>
            </a: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と</a:t>
            </a: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FinalCode</a:t>
            </a: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サーバから，アクセス許可と設定した権限がきて，ファイルを閲覧することができます。</a:t>
            </a:r>
            <a:endParaRPr kumimoji="1" lang="en-US" altLang="ja-JP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もちろん，許可のない人が開くと，ファイルは自動削除され，情報流出はありません。</a:t>
            </a:r>
            <a:endParaRPr kumimoji="1" lang="en-US" altLang="ja-JP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ja-JP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xmlns="" id="{08C07115-4E18-5044-B3BC-F79D75343886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kumimoji="1" lang="en-US" altLang="ja-JP"/>
              <a:t>TM-2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9350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本研究で提案した機能を全て</a:t>
            </a: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FinalCode</a:t>
            </a:r>
            <a:r>
              <a:rPr kumimoji="1" lang="ja-JP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は持っていることを知り</a:t>
            </a:r>
            <a:r>
              <a:rPr kumimoji="1" lang="ja-JP" altLang="en-US"/>
              <a:t>，全ての機能が使えなくなりました。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しかし，</a:t>
            </a:r>
            <a:r>
              <a:rPr kumimoji="1" lang="en-US" altLang="ja-JP" dirty="0"/>
              <a:t>1</a:t>
            </a:r>
            <a:r>
              <a:rPr kumimoji="1" lang="ja-JP" altLang="en-US" dirty="0"/>
              <a:t>つ気づいた点ことがありまして。それは，（</a:t>
            </a:r>
            <a:r>
              <a:rPr kumimoji="1" lang="en-US" altLang="ja-JP" dirty="0"/>
              <a:t>Next Slide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FinalCode</a:t>
            </a:r>
            <a:r>
              <a:rPr kumimoji="1" lang="ja-JP" altLang="en-US" dirty="0"/>
              <a:t>のことをもっと調べると，</a:t>
            </a:r>
            <a:r>
              <a:rPr kumimoji="1" lang="en-US" altLang="ja-JP" dirty="0"/>
              <a:t>1</a:t>
            </a:r>
            <a:r>
              <a:rPr kumimoji="1" lang="ja-JP" altLang="en-US" dirty="0"/>
              <a:t>つ気づいた点ことがありました。それは，（</a:t>
            </a:r>
            <a:r>
              <a:rPr kumimoji="1" lang="en-US" altLang="ja-JP" dirty="0"/>
              <a:t>Next Slide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endParaRPr kumimoji="1" lang="en-US" altLang="ja-JP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xmlns="" id="{38FA4DEB-3496-834A-9337-B7634FAB2CBA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kumimoji="1" lang="en-US" altLang="ja-JP"/>
              <a:t>TM-2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5154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対応するファイルは使用権限の設定は可能ですが，＊</a:t>
            </a:r>
            <a:r>
              <a:rPr kumimoji="1" lang="en-US" altLang="ja-JP" dirty="0"/>
              <a:t>click</a:t>
            </a:r>
            <a:r>
              <a:rPr kumimoji="1" lang="ja-JP" altLang="en-US" dirty="0"/>
              <a:t>＊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開発者が使うファイル形式に対して，できないということです</a:t>
            </a:r>
            <a:r>
              <a:rPr kumimoji="1" lang="ja-JP" altLang="en-US"/>
              <a:t>。そこで、</a:t>
            </a:r>
            <a:r>
              <a:rPr kumimoji="1" lang="ja-JP" altLang="en-US" dirty="0"/>
              <a:t>（</a:t>
            </a:r>
            <a:r>
              <a:rPr kumimoji="1" lang="en-US" altLang="ja-JP" dirty="0"/>
              <a:t>Next</a:t>
            </a:r>
            <a:r>
              <a:rPr kumimoji="1" lang="en-US" altLang="ja-JP" baseline="0" dirty="0"/>
              <a:t> </a:t>
            </a:r>
            <a:r>
              <a:rPr kumimoji="1" lang="en-US" altLang="ja-JP" baseline="0" dirty="0" err="1"/>
              <a:t>Silde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FinalCode</a:t>
            </a:r>
            <a:r>
              <a:rPr kumimoji="1" lang="ja-JP" altLang="en-US" dirty="0"/>
              <a:t>の対応するファイル系形式の一覧を見たら，＊</a:t>
            </a:r>
            <a:r>
              <a:rPr kumimoji="1" lang="en-US" altLang="ja-JP" dirty="0"/>
              <a:t>click</a:t>
            </a:r>
            <a:r>
              <a:rPr kumimoji="1" lang="ja-JP" altLang="en-US" dirty="0"/>
              <a:t>＊</a:t>
            </a:r>
            <a:endParaRPr kumimoji="1" lang="en-US" altLang="ja-JP" dirty="0"/>
          </a:p>
          <a:p>
            <a:r>
              <a:rPr kumimoji="1" lang="ja-JP" altLang="en-US" dirty="0"/>
              <a:t>開発者が使うファイル形式はないということは気づきました。こちらの方向で何ができないかと思い（</a:t>
            </a:r>
            <a:r>
              <a:rPr kumimoji="1" lang="en-US" altLang="ja-JP" dirty="0"/>
              <a:t>Next</a:t>
            </a:r>
            <a:r>
              <a:rPr kumimoji="1" lang="en-US" altLang="ja-JP" baseline="0" dirty="0"/>
              <a:t> </a:t>
            </a:r>
            <a:r>
              <a:rPr kumimoji="1" lang="en-US" altLang="ja-JP" baseline="0" dirty="0" err="1"/>
              <a:t>Silde</a:t>
            </a:r>
            <a:r>
              <a:rPr kumimoji="1" lang="ja-JP" altLang="en-US" dirty="0"/>
              <a:t>）</a:t>
            </a:r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xmlns="" id="{61DC67E0-FE4F-1949-BDDC-B2F793DAB48F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kumimoji="1" lang="en-US" altLang="ja-JP"/>
              <a:t>TM-2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591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開発者も使える</a:t>
            </a:r>
            <a:r>
              <a:rPr kumimoji="1" lang="en-US" altLang="ja-JP" dirty="0"/>
              <a:t>FinalCode</a:t>
            </a:r>
            <a:r>
              <a:rPr kumimoji="1" lang="ja-JP" altLang="en-US" dirty="0"/>
              <a:t>と同様な機能を持つシステムを検討したいと思います。</a:t>
            </a:r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xmlns="" id="{B035091A-287F-2747-9B3B-71D0F199E0D9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kumimoji="1" lang="en-US" altLang="ja-JP"/>
              <a:t>TM-2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2919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FinalCode</a:t>
            </a:r>
            <a:r>
              <a:rPr kumimoji="1" lang="ja-JP" altLang="en-US" dirty="0"/>
              <a:t>の話は以上です。次は，</a:t>
            </a:r>
            <a:r>
              <a:rPr kumimoji="1" lang="en-US" altLang="ja-JP" dirty="0"/>
              <a:t>NextCloud</a:t>
            </a:r>
            <a:r>
              <a:rPr kumimoji="1" lang="ja-JP" altLang="en-US" dirty="0"/>
              <a:t>について紹介したいと思います。</a:t>
            </a:r>
            <a:endParaRPr kumimoji="1" lang="en-US" altLang="ja-JP" dirty="0"/>
          </a:p>
          <a:p>
            <a:r>
              <a:rPr kumimoji="1" lang="en-US" altLang="ja-JP" dirty="0" err="1"/>
              <a:t>NextCloud</a:t>
            </a:r>
            <a:r>
              <a:rPr kumimoji="1" lang="ja-JP" altLang="en-US" dirty="0"/>
              <a:t>とは人</a:t>
            </a:r>
            <a:r>
              <a:rPr kumimoji="1" lang="ja-JP" altLang="en-US"/>
              <a:t>あるいは，</a:t>
            </a:r>
            <a:r>
              <a:rPr kumimoji="1" lang="en-US" altLang="ja-JP" dirty="0"/>
              <a:t>device</a:t>
            </a:r>
            <a:r>
              <a:rPr kumimoji="1" lang="ja-JP" altLang="en-US"/>
              <a:t>間</a:t>
            </a:r>
            <a:r>
              <a:rPr kumimoji="1" lang="ja-JP" altLang="en-US" dirty="0"/>
              <a:t>で簡単にファイル共有</a:t>
            </a:r>
            <a:r>
              <a:rPr kumimoji="1" lang="ja-JP" altLang="en-US"/>
              <a:t>ができるプライベートな</a:t>
            </a:r>
            <a:r>
              <a:rPr kumimoji="1" lang="ja-JP" altLang="en-US" dirty="0"/>
              <a:t>クラウド</a:t>
            </a:r>
            <a:r>
              <a:rPr kumimoji="1" lang="en-US" altLang="ja-JP" dirty="0"/>
              <a:t>Storage</a:t>
            </a:r>
            <a:r>
              <a:rPr kumimoji="1" lang="ja-JP" altLang="en-US" dirty="0"/>
              <a:t>で，オープンソースのソフトウェア</a:t>
            </a:r>
            <a:r>
              <a:rPr kumimoji="1" lang="ja-JP" altLang="en-US"/>
              <a:t>です。</a:t>
            </a:r>
            <a:endParaRPr kumimoji="1" lang="en-US" altLang="ja-JP" dirty="0"/>
          </a:p>
          <a:p>
            <a:r>
              <a:rPr kumimoji="1" lang="ja-JP" altLang="en-US"/>
              <a:t>*</a:t>
            </a:r>
            <a:r>
              <a:rPr kumimoji="1" lang="en-US" altLang="ja-JP" dirty="0"/>
              <a:t>Next</a:t>
            </a:r>
            <a:r>
              <a:rPr kumimoji="1" lang="ja-JP" altLang="en-US" dirty="0"/>
              <a:t> </a:t>
            </a:r>
            <a:r>
              <a:rPr kumimoji="1" lang="en-US" altLang="ja-JP" dirty="0"/>
              <a:t>Slide</a:t>
            </a:r>
            <a:r>
              <a:rPr kumimoji="1" lang="ja-JP" altLang="en-US" dirty="0"/>
              <a:t>　＊</a:t>
            </a:r>
            <a:r>
              <a:rPr kumimoji="1" lang="en-US" altLang="ja-JP" dirty="0"/>
              <a:t>must be before 4 mins</a:t>
            </a:r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プライベートクラウドだから，</a:t>
            </a:r>
            <a:r>
              <a:rPr kumimoji="1" lang="en-US" altLang="ja-JP" dirty="0"/>
              <a:t>NextCloud</a:t>
            </a:r>
            <a:r>
              <a:rPr kumimoji="1" lang="ja-JP" altLang="en-US" dirty="0"/>
              <a:t>の機能は自由に設定ができ，柔軟性</a:t>
            </a:r>
            <a:r>
              <a:rPr kumimoji="1" lang="en-US" altLang="ja-JP" dirty="0"/>
              <a:t>(</a:t>
            </a:r>
            <a:r>
              <a:rPr kumimoji="1" lang="ja-JP" altLang="en-US" dirty="0"/>
              <a:t>じゅうなん</a:t>
            </a:r>
            <a:r>
              <a:rPr kumimoji="1" lang="ja-JP" altLang="en-US" dirty="0" err="1"/>
              <a:t>せい</a:t>
            </a:r>
            <a:r>
              <a:rPr kumimoji="1" lang="en-US" altLang="ja-JP" dirty="0"/>
              <a:t>)</a:t>
            </a:r>
            <a:r>
              <a:rPr kumimoji="1" lang="ja-JP" altLang="en-US" dirty="0"/>
              <a:t>という特徴があります。</a:t>
            </a:r>
            <a:endParaRPr kumimoji="1" lang="en-US" altLang="ja-JP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xmlns="" id="{13F23A80-D45D-8E45-A429-DFE7F59EC584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kumimoji="1" lang="en-US" altLang="ja-JP"/>
              <a:t>TM-2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0347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1664A-7AE0-9246-90FC-C43CCE52451D}" type="datetime1">
              <a:rPr kumimoji="1" lang="en-US" altLang="ja-JP" smtClean="0"/>
              <a:t>7/9/2018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A8DC-3F29-49BB-895E-173CF66DDF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1267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6B1D-10B3-1F4D-BC74-9A5934820A9C}" type="datetime1">
              <a:rPr kumimoji="1" lang="en-US" altLang="ja-JP" smtClean="0"/>
              <a:t>7/9/2018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A8DC-3F29-49BB-895E-173CF66DDF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000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5DCCA-F5C3-4B46-817F-28E9B4734291}" type="datetime1">
              <a:rPr kumimoji="1" lang="en-US" altLang="ja-JP" smtClean="0"/>
              <a:t>7/9/2018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A8DC-3F29-49BB-895E-173CF66DDF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0053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E19B7-CA16-C84D-8F7D-DBE4555FA3DA}" type="datetime1">
              <a:rPr kumimoji="1" lang="en-US" altLang="ja-JP" smtClean="0"/>
              <a:t>7/9/2018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A8DC-3F29-49BB-895E-173CF66DDF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8625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C2C6A-BDAA-1545-B394-3B889EC8CF41}" type="datetime1">
              <a:rPr kumimoji="1" lang="en-US" altLang="ja-JP" smtClean="0"/>
              <a:t>7/9/2018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A8DC-3F29-49BB-895E-173CF66DDF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527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E8E4-E9BD-9B45-B5E1-781808B068D0}" type="datetime1">
              <a:rPr kumimoji="1" lang="en-US" altLang="ja-JP" smtClean="0"/>
              <a:t>7/9/2018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A8DC-3F29-49BB-895E-173CF66DDF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864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B37A7-C546-A648-8794-11164CF120AF}" type="datetime1">
              <a:rPr kumimoji="1" lang="en-US" altLang="ja-JP" smtClean="0"/>
              <a:t>7/9/2018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A8DC-3F29-49BB-895E-173CF66DDF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9999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5C08D-BBA3-8447-B3C3-777F9EE9D5B2}" type="datetime1">
              <a:rPr kumimoji="1" lang="en-US" altLang="ja-JP" smtClean="0"/>
              <a:t>7/9/2018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A8DC-3F29-49BB-895E-173CF66DDF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6324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74CDB-529A-4B4E-AE9D-1E5526DD4304}" type="datetime1">
              <a:rPr kumimoji="1" lang="en-US" altLang="ja-JP" smtClean="0"/>
              <a:t>7/9/2018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A8DC-3F29-49BB-895E-173CF66DDF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1047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9F2CC-27E1-4746-9532-5886B267244A}" type="datetime1">
              <a:rPr kumimoji="1" lang="en-US" altLang="ja-JP" smtClean="0"/>
              <a:t>7/9/2018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A8DC-3F29-49BB-895E-173CF66DDF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5369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EDCA-BAE4-5343-9AD8-9E1E17889070}" type="datetime1">
              <a:rPr kumimoji="1" lang="en-US" altLang="ja-JP" smtClean="0"/>
              <a:t>7/9/2018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A8DC-3F29-49BB-895E-173CF66DDF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3524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67FC32-0A48-E742-A081-90E1ADBF60C0}" type="datetime1">
              <a:rPr kumimoji="1" lang="en-US" altLang="ja-JP" smtClean="0"/>
              <a:t>7/9/2018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DA8DC-3F29-49BB-895E-173CF66DDF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4732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orilab.ics.teikyo-u.ac.jp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nextcloud.com/" TargetMode="External"/><Relationship Id="rId3" Type="http://schemas.openxmlformats.org/officeDocument/2006/relationships/hyperlink" Target="http://ictr.co.jp/report/20170426.html" TargetMode="External"/><Relationship Id="rId7" Type="http://schemas.openxmlformats.org/officeDocument/2006/relationships/hyperlink" Target="http://www.finalcode.com/jp/lp/v54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inalcode.com/jp/features/box/" TargetMode="External"/><Relationship Id="rId5" Type="http://schemas.openxmlformats.org/officeDocument/2006/relationships/hyperlink" Target="http://www.finalcode.com/jp/features/adldap/" TargetMode="External"/><Relationship Id="rId4" Type="http://schemas.openxmlformats.org/officeDocument/2006/relationships/hyperlink" Target="http://www.finalcode.com/jp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oxil.jp/mag/a2950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inalcode.com/jp/features/adldap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inalcode.com/jp/features/box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inalcode.com/jp/lp/v54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GWA/git-crypt/blob/master/README.md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p.techcrunch.com/2018/06/23/2018-06-22-transfer-sh-is-an-instant-sharing-tool-for-programmers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intl/ja_ALL/drive/terms-of-service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inalcode.com/jp/features/format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771488"/>
            <a:ext cx="7772400" cy="2387600"/>
          </a:xfrm>
        </p:spPr>
        <p:txBody>
          <a:bodyPr>
            <a:normAutofit/>
          </a:bodyPr>
          <a:lstStyle/>
          <a:p>
            <a:r>
              <a:rPr lang="ja-JP" altLang="en-US" sz="4400" b="1" dirty="0"/>
              <a:t>暗号化機能を有するファイル管理・共有システムの検討</a:t>
            </a:r>
            <a:endParaRPr kumimoji="1" lang="ja-JP" altLang="en-US" sz="4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910382"/>
            <a:ext cx="6858000" cy="1655762"/>
          </a:xfrm>
        </p:spPr>
        <p:txBody>
          <a:bodyPr/>
          <a:lstStyle/>
          <a:p>
            <a:r>
              <a:rPr lang="ja-JP" altLang="en-US" dirty="0"/>
              <a:t>盛研究室　</a:t>
            </a:r>
            <a:r>
              <a:rPr lang="en-US" altLang="ja-JP" dirty="0"/>
              <a:t>153111</a:t>
            </a:r>
            <a:r>
              <a:rPr lang="ja-JP" altLang="en-US" dirty="0"/>
              <a:t>　</a:t>
            </a:r>
            <a:endParaRPr lang="en-US" altLang="ja-JP" dirty="0"/>
          </a:p>
          <a:p>
            <a:r>
              <a:rPr lang="ja-JP" altLang="en-US" dirty="0"/>
              <a:t>ケネス・リーゼンカン</a:t>
            </a:r>
            <a:endParaRPr kumimoji="1" lang="ja-JP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441FEED-ED00-204F-A07C-DB9CDE9CB664}"/>
              </a:ext>
            </a:extLst>
          </p:cNvPr>
          <p:cNvSpPr txBox="1"/>
          <p:nvPr/>
        </p:nvSpPr>
        <p:spPr>
          <a:xfrm>
            <a:off x="41148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284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NextCloud</a:t>
            </a:r>
            <a:r>
              <a:rPr kumimoji="1" lang="ja-JP" altLang="en-US" dirty="0"/>
              <a:t>について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/>
              <a:t>NextCloud</a:t>
            </a:r>
            <a:r>
              <a:rPr lang="ja-JP" altLang="en-US"/>
              <a:t>とは</a:t>
            </a:r>
            <a:r>
              <a:rPr lang="en-US" altLang="ja-JP" dirty="0"/>
              <a:t>[6]</a:t>
            </a:r>
          </a:p>
          <a:p>
            <a:r>
              <a:rPr lang="ja-JP" altLang="en-US" sz="2400"/>
              <a:t>プライベートなクラウドストレージ</a:t>
            </a:r>
            <a:endParaRPr lang="en-US" altLang="ja-JP" sz="2400" dirty="0"/>
          </a:p>
          <a:p>
            <a:r>
              <a:rPr lang="ja-JP" altLang="en-US" sz="2400" u="sng">
                <a:solidFill>
                  <a:srgbClr val="FF0000"/>
                </a:solidFill>
              </a:rPr>
              <a:t>オープンソース</a:t>
            </a:r>
            <a:r>
              <a:rPr lang="ja-JP" altLang="en-US" sz="2400"/>
              <a:t>ソフトウェア</a:t>
            </a:r>
            <a:endParaRPr lang="en-US" altLang="ja-JP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6A11476-0952-6246-9114-31CA06C503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738" y="3294515"/>
            <a:ext cx="4589612" cy="3352801"/>
          </a:xfrm>
          <a:prstGeom prst="rect">
            <a:avLst/>
          </a:prstGeom>
        </p:spPr>
      </p:pic>
      <p:sp>
        <p:nvSpPr>
          <p:cNvPr id="6" name="下矢印 5"/>
          <p:cNvSpPr/>
          <p:nvPr/>
        </p:nvSpPr>
        <p:spPr>
          <a:xfrm>
            <a:off x="1545021" y="3205655"/>
            <a:ext cx="409903" cy="8303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27E41F5-0AD5-6349-A12E-6D7F73CF78C5}"/>
              </a:ext>
            </a:extLst>
          </p:cNvPr>
          <p:cNvSpPr txBox="1"/>
          <p:nvPr/>
        </p:nvSpPr>
        <p:spPr>
          <a:xfrm>
            <a:off x="426533" y="417090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プラグインとして</a:t>
            </a:r>
            <a:endParaRPr lang="en-US" altLang="ja-JP" sz="2400" dirty="0"/>
          </a:p>
          <a:p>
            <a:pPr algn="ctr"/>
            <a:r>
              <a:rPr lang="ja-JP" altLang="en-US" sz="2400"/>
              <a:t>実装可能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39857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Nextcloud</a:t>
            </a:r>
            <a:r>
              <a:rPr lang="ja-JP" altLang="en-US" dirty="0"/>
              <a:t>を導入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38237"/>
          </a:xfrm>
        </p:spPr>
        <p:txBody>
          <a:bodyPr>
            <a:normAutofit/>
          </a:bodyPr>
          <a:lstStyle/>
          <a:p>
            <a:r>
              <a:rPr kumimoji="1" lang="en-US" altLang="ja-JP" dirty="0" err="1"/>
              <a:t>Nextcloud</a:t>
            </a:r>
            <a:r>
              <a:rPr lang="ja-JP" altLang="en-US" dirty="0"/>
              <a:t>サーバを研究室に導入</a:t>
            </a:r>
            <a:endParaRPr lang="en-US" altLang="ja-JP" dirty="0"/>
          </a:p>
          <a:p>
            <a:pPr lvl="1"/>
            <a:r>
              <a:rPr kumimoji="1" lang="en-US" altLang="ja-JP" dirty="0" err="1"/>
              <a:t>Drobo</a:t>
            </a:r>
            <a:r>
              <a:rPr kumimoji="1" lang="ja-JP" altLang="en-US" dirty="0"/>
              <a:t>という外部記憶装置と連携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r>
              <a:rPr lang="en-US" altLang="ja-JP" dirty="0"/>
              <a:t>Let’s Encrypt</a:t>
            </a:r>
            <a:r>
              <a:rPr lang="ja-JP" altLang="en-US" dirty="0"/>
              <a:t>の公開鍵証明書</a:t>
            </a:r>
            <a:endParaRPr lang="en-US" altLang="ja-JP" dirty="0"/>
          </a:p>
          <a:p>
            <a:pPr lvl="1"/>
            <a:r>
              <a:rPr lang="ja-JP" altLang="en-US" dirty="0"/>
              <a:t>安全通信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kumimoji="1" lang="ja-JP" altLang="en-US" dirty="0"/>
              <a:t>外部からアクセス</a:t>
            </a:r>
            <a:endParaRPr kumimoji="1" lang="en-US" altLang="ja-JP" dirty="0"/>
          </a:p>
          <a:p>
            <a:pPr lvl="1"/>
            <a:r>
              <a:rPr lang="en-US" altLang="ja-JP" dirty="0">
                <a:hlinkClick r:id="rId3"/>
              </a:rPr>
              <a:t>https://morilab.ics.teikyo-u.ac.jp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デモ</a:t>
            </a:r>
            <a:endParaRPr lang="en-US" altLang="ja-JP" dirty="0"/>
          </a:p>
          <a:p>
            <a:pPr lvl="1"/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30015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" name="01CB74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46649"/>
            <a:ext cx="9144000" cy="6585314"/>
          </a:xfrm>
        </p:spPr>
      </p:pic>
    </p:spTree>
    <p:extLst>
      <p:ext uri="{BB962C8B-B14F-4D97-AF65-F5344CB8AC3E}">
        <p14:creationId xmlns:p14="http://schemas.microsoft.com/office/powerpoint/2010/main" val="142465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3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まとめ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クラウドストレージの増加と問題点</a:t>
            </a:r>
            <a:endParaRPr lang="en-US" altLang="ja-JP" dirty="0"/>
          </a:p>
          <a:p>
            <a:r>
              <a:rPr lang="ja-JP" altLang="en-US" dirty="0"/>
              <a:t>開発者向けのファイル管理・共有システムについて検討</a:t>
            </a:r>
            <a:endParaRPr lang="en-US" altLang="ja-JP" dirty="0"/>
          </a:p>
          <a:p>
            <a:r>
              <a:rPr lang="en-US" altLang="ja-JP" dirty="0" err="1"/>
              <a:t>NextCloud</a:t>
            </a:r>
            <a:r>
              <a:rPr lang="ja-JP" altLang="en-US" dirty="0"/>
              <a:t>と本研究のファイル管理・共有システムの連携についても検討</a:t>
            </a:r>
            <a:endParaRPr lang="en-US" altLang="ja-JP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599676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参考文献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33248" y="1540042"/>
            <a:ext cx="7382102" cy="47885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200" dirty="0"/>
              <a:t>ICT</a:t>
            </a:r>
            <a:r>
              <a:rPr lang="ja-JP" altLang="en-US" sz="2200" dirty="0"/>
              <a:t>総研，</a:t>
            </a:r>
            <a:r>
              <a:rPr lang="en-US" altLang="ja-JP" sz="2200" dirty="0"/>
              <a:t>2017</a:t>
            </a:r>
            <a:r>
              <a:rPr lang="ja-JP" altLang="en-US" sz="2200" dirty="0"/>
              <a:t>年クラウド外レージサービス市場動向調査，</a:t>
            </a:r>
            <a:r>
              <a:rPr lang="en-US" altLang="ja-JP" sz="2200" dirty="0">
                <a:hlinkClick r:id="rId3"/>
              </a:rPr>
              <a:t>http://ictr.co.jp/report/20170426.html</a:t>
            </a:r>
            <a:r>
              <a:rPr lang="ja-JP" altLang="en-US" sz="2200" dirty="0" err="1"/>
              <a:t>，</a:t>
            </a:r>
            <a:r>
              <a:rPr lang="en-US" altLang="ja-JP" sz="2200" dirty="0"/>
              <a:t>2018.7.5</a:t>
            </a:r>
            <a:r>
              <a:rPr lang="ja-JP" altLang="en-US" sz="2200" dirty="0"/>
              <a:t>閲覧</a:t>
            </a:r>
            <a:endParaRPr lang="en-US" altLang="ja-JP" sz="2200" dirty="0"/>
          </a:p>
          <a:p>
            <a:pPr marL="0" indent="0">
              <a:buNone/>
            </a:pPr>
            <a:r>
              <a:rPr lang="en-US" altLang="ja-JP" sz="2200" dirty="0"/>
              <a:t>FinalCode</a:t>
            </a:r>
            <a:r>
              <a:rPr lang="ja-JP" altLang="en-US" sz="2200" dirty="0" err="1"/>
              <a:t>，</a:t>
            </a:r>
            <a:r>
              <a:rPr lang="ja-JP" altLang="en-US" sz="2200" dirty="0"/>
              <a:t>ホームページ，</a:t>
            </a:r>
            <a:r>
              <a:rPr lang="en-US" altLang="ja-JP" sz="2200" dirty="0">
                <a:hlinkClick r:id="rId4"/>
              </a:rPr>
              <a:t>http://www.finalcode.com/jp/</a:t>
            </a:r>
            <a:r>
              <a:rPr lang="ja-JP" altLang="en-US" sz="2200" dirty="0" err="1"/>
              <a:t>，</a:t>
            </a:r>
            <a:r>
              <a:rPr lang="en-US" altLang="ja-JP" sz="2200" dirty="0"/>
              <a:t>2018.7.5</a:t>
            </a:r>
            <a:r>
              <a:rPr lang="ja-JP" altLang="en-US" sz="2200" dirty="0"/>
              <a:t>閲覧</a:t>
            </a:r>
            <a:endParaRPr lang="en-US" altLang="ja-JP" sz="2200" dirty="0"/>
          </a:p>
          <a:p>
            <a:pPr marL="0" indent="0">
              <a:buNone/>
            </a:pPr>
            <a:r>
              <a:rPr lang="en-US" altLang="ja-JP" sz="2200" dirty="0"/>
              <a:t>FinalCode</a:t>
            </a:r>
            <a:r>
              <a:rPr lang="ja-JP" altLang="en-US" sz="2200" dirty="0" err="1"/>
              <a:t>，</a:t>
            </a:r>
            <a:r>
              <a:rPr lang="en-US" altLang="ja-JP" sz="2200" dirty="0"/>
              <a:t>AD</a:t>
            </a:r>
            <a:r>
              <a:rPr lang="ja-JP" altLang="en-US" sz="2200" dirty="0"/>
              <a:t>連携，</a:t>
            </a:r>
            <a:r>
              <a:rPr lang="en-US" altLang="ja-JP" sz="2200" dirty="0">
                <a:hlinkClick r:id="rId5"/>
              </a:rPr>
              <a:t>http://www.finalcode.com/jp/features/adldap/</a:t>
            </a:r>
            <a:r>
              <a:rPr lang="ja-JP" altLang="en-US" sz="2200" dirty="0" err="1"/>
              <a:t>，</a:t>
            </a:r>
            <a:r>
              <a:rPr lang="en-US" altLang="ja-JP" sz="2200" dirty="0"/>
              <a:t>2018.7.5</a:t>
            </a:r>
            <a:r>
              <a:rPr lang="ja-JP" altLang="en-US" sz="2200" dirty="0"/>
              <a:t>閲覧</a:t>
            </a:r>
            <a:endParaRPr lang="en-US" altLang="ja-JP" sz="2200" dirty="0"/>
          </a:p>
          <a:p>
            <a:pPr marL="0" indent="0">
              <a:buNone/>
            </a:pPr>
            <a:r>
              <a:rPr lang="en-US" altLang="ja-JP" sz="2200" dirty="0"/>
              <a:t>FinalCode</a:t>
            </a:r>
            <a:r>
              <a:rPr lang="ja-JP" altLang="en-US" sz="2200" dirty="0" err="1"/>
              <a:t>，</a:t>
            </a:r>
            <a:r>
              <a:rPr lang="en-US" altLang="ja-JP" sz="2200" dirty="0"/>
              <a:t>Box</a:t>
            </a:r>
            <a:r>
              <a:rPr lang="ja-JP" altLang="en-US" sz="2200" dirty="0"/>
              <a:t>連携オプション，</a:t>
            </a:r>
            <a:r>
              <a:rPr lang="en-US" altLang="ja-JP" sz="2200" dirty="0">
                <a:hlinkClick r:id="rId6"/>
              </a:rPr>
              <a:t>http://www.finalcode.com/jp/features/box/</a:t>
            </a:r>
            <a:r>
              <a:rPr lang="ja-JP" altLang="en-US" sz="2200" dirty="0" err="1"/>
              <a:t>，</a:t>
            </a:r>
            <a:r>
              <a:rPr lang="en-US" altLang="ja-JP" sz="2200" dirty="0"/>
              <a:t>2018.7.5</a:t>
            </a:r>
            <a:r>
              <a:rPr lang="ja-JP" altLang="en-US" sz="2200" dirty="0"/>
              <a:t>閲覧</a:t>
            </a:r>
            <a:endParaRPr lang="en-US" altLang="ja-JP" sz="2200" dirty="0"/>
          </a:p>
          <a:p>
            <a:pPr marL="0" indent="0">
              <a:buNone/>
            </a:pPr>
            <a:r>
              <a:rPr lang="en-US" altLang="ja-JP" sz="2200" dirty="0"/>
              <a:t>FinalCode</a:t>
            </a:r>
            <a:r>
              <a:rPr lang="ja-JP" altLang="en-US" sz="2200" dirty="0" err="1"/>
              <a:t>，</a:t>
            </a:r>
            <a:r>
              <a:rPr lang="ja-JP" altLang="en-US" sz="2200" dirty="0"/>
              <a:t>ブラウザービュー機能，</a:t>
            </a:r>
            <a:r>
              <a:rPr lang="en-US" altLang="ja-JP" sz="2200" dirty="0">
                <a:hlinkClick r:id="rId7"/>
              </a:rPr>
              <a:t>http://www.finalcode.com/jp/lp/v54/</a:t>
            </a:r>
            <a:r>
              <a:rPr lang="ja-JP" altLang="en-US" sz="2200" dirty="0" err="1"/>
              <a:t>，</a:t>
            </a:r>
            <a:r>
              <a:rPr lang="en-US" altLang="ja-JP" sz="2200" dirty="0"/>
              <a:t>2018.7.5</a:t>
            </a:r>
            <a:r>
              <a:rPr lang="ja-JP" altLang="en-US" sz="2200" dirty="0"/>
              <a:t>閲覧</a:t>
            </a:r>
            <a:endParaRPr lang="en-US" altLang="ja-JP" sz="2200" dirty="0"/>
          </a:p>
          <a:p>
            <a:pPr marL="0" indent="0">
              <a:buNone/>
            </a:pPr>
            <a:r>
              <a:rPr lang="en-US" altLang="ja-JP" sz="2200" dirty="0"/>
              <a:t>NextCloud</a:t>
            </a:r>
            <a:r>
              <a:rPr lang="ja-JP" altLang="en-US" sz="2200" dirty="0" err="1"/>
              <a:t>，</a:t>
            </a:r>
            <a:r>
              <a:rPr lang="ja-JP" altLang="en-US" sz="2200" dirty="0"/>
              <a:t>ホームページ，</a:t>
            </a:r>
            <a:r>
              <a:rPr lang="en-US" altLang="ja-JP" sz="2200" dirty="0">
                <a:hlinkClick r:id="rId8"/>
              </a:rPr>
              <a:t>https://nextcloud.com/</a:t>
            </a:r>
            <a:r>
              <a:rPr lang="ja-JP" altLang="en-US" sz="2200" dirty="0" err="1"/>
              <a:t>，</a:t>
            </a:r>
            <a:r>
              <a:rPr lang="en-US" altLang="ja-JP" sz="2200" dirty="0"/>
              <a:t>2018.7.5</a:t>
            </a:r>
            <a:r>
              <a:rPr lang="ja-JP" altLang="en-US" sz="2200" dirty="0"/>
              <a:t>閲覧</a:t>
            </a:r>
            <a:endParaRPr lang="en-US" altLang="ja-JP" sz="2200" dirty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endParaRPr lang="ja-JP" altLang="en-US" sz="2400" dirty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28650" y="1540042"/>
            <a:ext cx="500458" cy="4139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200" dirty="0"/>
              <a:t>[1]</a:t>
            </a:r>
            <a:endParaRPr kumimoji="1" lang="en-US" altLang="ja-JP" sz="2200" dirty="0"/>
          </a:p>
          <a:p>
            <a:endParaRPr lang="en-US" altLang="ja-JP" sz="2400" dirty="0"/>
          </a:p>
          <a:p>
            <a:r>
              <a:rPr lang="en-US" altLang="ja-JP" sz="2200" dirty="0"/>
              <a:t>[2]</a:t>
            </a:r>
          </a:p>
          <a:p>
            <a:endParaRPr lang="en-US" altLang="ja-JP" sz="2800" dirty="0"/>
          </a:p>
          <a:p>
            <a:r>
              <a:rPr lang="en-US" altLang="ja-JP" sz="2200" dirty="0"/>
              <a:t>[3]</a:t>
            </a:r>
          </a:p>
          <a:p>
            <a:endParaRPr lang="en-US" altLang="ja-JP" sz="2500" dirty="0"/>
          </a:p>
          <a:p>
            <a:r>
              <a:rPr lang="en-US" altLang="ja-JP" sz="2200" dirty="0"/>
              <a:t>[4]</a:t>
            </a:r>
          </a:p>
          <a:p>
            <a:endParaRPr lang="en-US" altLang="ja-JP" sz="2500" dirty="0"/>
          </a:p>
          <a:p>
            <a:r>
              <a:rPr lang="en-US" altLang="ja-JP" sz="2200" dirty="0"/>
              <a:t>[5]</a:t>
            </a:r>
          </a:p>
          <a:p>
            <a:endParaRPr lang="en-US" altLang="ja-JP" sz="2500" dirty="0"/>
          </a:p>
          <a:p>
            <a:r>
              <a:rPr lang="en-US" altLang="ja-JP" sz="2200" dirty="0"/>
              <a:t>[6]</a:t>
            </a:r>
          </a:p>
        </p:txBody>
      </p:sp>
    </p:spTree>
    <p:extLst>
      <p:ext uri="{BB962C8B-B14F-4D97-AF65-F5344CB8AC3E}">
        <p14:creationId xmlns:p14="http://schemas.microsoft.com/office/powerpoint/2010/main" val="1342441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01058" y="2162030"/>
            <a:ext cx="8164475" cy="1325563"/>
          </a:xfrm>
        </p:spPr>
        <p:txBody>
          <a:bodyPr/>
          <a:lstStyle/>
          <a:p>
            <a:r>
              <a:rPr kumimoji="1" lang="ja-JP" altLang="en-US" dirty="0"/>
              <a:t>ご清聴ありがとうございました</a:t>
            </a:r>
          </a:p>
        </p:txBody>
      </p:sp>
    </p:spTree>
    <p:extLst>
      <p:ext uri="{BB962C8B-B14F-4D97-AF65-F5344CB8AC3E}">
        <p14:creationId xmlns:p14="http://schemas.microsoft.com/office/powerpoint/2010/main" val="141750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今後の予定</a:t>
            </a:r>
          </a:p>
        </p:txBody>
      </p:sp>
      <p:graphicFrame>
        <p:nvGraphicFramePr>
          <p:cNvPr id="4" name="コンテンツ プレースホルダー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6714947"/>
              </p:ext>
            </p:extLst>
          </p:nvPr>
        </p:nvGraphicFramePr>
        <p:xfrm>
          <a:off x="1828800" y="2469326"/>
          <a:ext cx="54864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67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796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作業計画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10</a:t>
                      </a:r>
                      <a:r>
                        <a:rPr kumimoji="1" lang="ja-JP" altLang="en-US" dirty="0"/>
                        <a:t>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詳細設計と理論的証明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10</a:t>
                      </a:r>
                      <a:r>
                        <a:rPr kumimoji="1" lang="ja-JP" altLang="en-US" dirty="0"/>
                        <a:t>月～</a:t>
                      </a:r>
                      <a:r>
                        <a:rPr kumimoji="1" lang="en-US" altLang="ja-JP" dirty="0"/>
                        <a:t>12</a:t>
                      </a:r>
                      <a:r>
                        <a:rPr kumimoji="1" lang="ja-JP" altLang="en-US" dirty="0"/>
                        <a:t>月末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実装することを検討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r>
                        <a:rPr kumimoji="1" lang="ja-JP" altLang="en-US" dirty="0"/>
                        <a:t>月中旬～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卒業論文執筆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4821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SAML</a:t>
            </a:r>
            <a:r>
              <a:rPr kumimoji="1" lang="ja-JP" altLang="en-US" dirty="0"/>
              <a:t>認証とは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825625"/>
            <a:ext cx="8255858" cy="1674955"/>
          </a:xfrm>
        </p:spPr>
        <p:txBody>
          <a:bodyPr>
            <a:normAutofit/>
          </a:bodyPr>
          <a:lstStyle/>
          <a:p>
            <a:pPr marL="615950" indent="-457200">
              <a:spcBef>
                <a:spcPts val="800"/>
              </a:spcBef>
              <a:buSzPts val="1100"/>
              <a:buFont typeface="Wingdings" panose="05000000000000000000" pitchFamily="2" charset="2"/>
              <a:buChar char="l"/>
            </a:pPr>
            <a:r>
              <a:rPr lang="en-US" altLang="ja-JP" sz="2400" dirty="0"/>
              <a:t>SAML</a:t>
            </a:r>
            <a:r>
              <a:rPr lang="ja-JP" altLang="en-US" sz="2400" dirty="0"/>
              <a:t>は</a:t>
            </a:r>
            <a:r>
              <a:rPr lang="en-US" altLang="ja-JP" sz="2400" dirty="0"/>
              <a:t>XML</a:t>
            </a:r>
            <a:r>
              <a:rPr lang="ja-JP" altLang="en-US" sz="2400" dirty="0"/>
              <a:t>ベースのセキュリティ情報伝達技術</a:t>
            </a:r>
          </a:p>
          <a:p>
            <a:pPr marL="615950" indent="-457200">
              <a:spcBef>
                <a:spcPts val="0"/>
              </a:spcBef>
              <a:buSzPts val="1100"/>
              <a:buFont typeface="Wingdings" panose="05000000000000000000" pitchFamily="2" charset="2"/>
              <a:buChar char="l"/>
            </a:pPr>
            <a:r>
              <a:rPr lang="ja-JP" altLang="en-US" sz="2400" dirty="0"/>
              <a:t>ユーザの認証情報をやり取りするルール・プロトコル</a:t>
            </a:r>
          </a:p>
        </p:txBody>
      </p:sp>
      <p:pic>
        <p:nvPicPr>
          <p:cNvPr id="4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564" y="3100479"/>
            <a:ext cx="6230872" cy="258544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テキスト ボックス 4"/>
          <p:cNvSpPr txBox="1"/>
          <p:nvPr/>
        </p:nvSpPr>
        <p:spPr>
          <a:xfrm>
            <a:off x="2916739" y="5685922"/>
            <a:ext cx="33105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500" dirty="0"/>
              <a:t>出典：</a:t>
            </a:r>
            <a:r>
              <a:rPr lang="en-US" altLang="ja-JP" sz="1500" u="sng" dirty="0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https://boxil.jp/mag/a2950/</a:t>
            </a:r>
            <a:endParaRPr lang="en-US" altLang="ja-JP" sz="1500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742956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FinalCode</a:t>
            </a:r>
            <a:r>
              <a:rPr lang="ja-JP" altLang="en-US" dirty="0"/>
              <a:t> </a:t>
            </a:r>
            <a:r>
              <a:rPr lang="en-US" altLang="ja-JP" dirty="0"/>
              <a:t>x SAML</a:t>
            </a:r>
            <a:r>
              <a:rPr lang="ja-JP" altLang="en-US" dirty="0"/>
              <a:t>認証</a:t>
            </a:r>
            <a:r>
              <a:rPr lang="en-US" altLang="ja-JP" dirty="0"/>
              <a:t>[3]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731" y="2351315"/>
            <a:ext cx="6730537" cy="2775091"/>
          </a:xfrm>
        </p:spPr>
      </p:pic>
      <p:sp>
        <p:nvSpPr>
          <p:cNvPr id="5" name="テキスト ボックス 4"/>
          <p:cNvSpPr txBox="1"/>
          <p:nvPr/>
        </p:nvSpPr>
        <p:spPr>
          <a:xfrm>
            <a:off x="2348281" y="5126406"/>
            <a:ext cx="44474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500" dirty="0"/>
              <a:t>出典：</a:t>
            </a:r>
            <a:r>
              <a:rPr lang="en-US" altLang="ja-JP" sz="1500" dirty="0">
                <a:hlinkClick r:id="rId4"/>
              </a:rPr>
              <a:t>http://www.finalcode.com/jp/features/adldap/</a:t>
            </a:r>
            <a:endParaRPr lang="en-US" altLang="ja-JP" sz="1500" dirty="0"/>
          </a:p>
        </p:txBody>
      </p:sp>
    </p:spTree>
    <p:extLst>
      <p:ext uri="{BB962C8B-B14F-4D97-AF65-F5344CB8AC3E}">
        <p14:creationId xmlns:p14="http://schemas.microsoft.com/office/powerpoint/2010/main" val="430544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FinalCode</a:t>
            </a:r>
            <a:r>
              <a:rPr lang="ja-JP" altLang="en-US" dirty="0"/>
              <a:t> </a:t>
            </a:r>
            <a:r>
              <a:rPr lang="en-US" altLang="ja-JP" dirty="0"/>
              <a:t>x Box[4]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358" y="1312759"/>
            <a:ext cx="6617283" cy="5131584"/>
          </a:xfrm>
        </p:spPr>
      </p:pic>
      <p:sp>
        <p:nvSpPr>
          <p:cNvPr id="3" name="テキスト ボックス 2"/>
          <p:cNvSpPr txBox="1"/>
          <p:nvPr/>
        </p:nvSpPr>
        <p:spPr>
          <a:xfrm>
            <a:off x="2471071" y="6444343"/>
            <a:ext cx="420185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500" dirty="0"/>
              <a:t>出典：</a:t>
            </a:r>
            <a:r>
              <a:rPr lang="en-US" altLang="ja-JP" sz="1500" dirty="0">
                <a:hlinkClick r:id="rId4"/>
              </a:rPr>
              <a:t>http://www.finalcode.com/jp/features/box/</a:t>
            </a:r>
            <a:endParaRPr lang="en-US" altLang="ja-JP" sz="1500" dirty="0"/>
          </a:p>
        </p:txBody>
      </p:sp>
    </p:spTree>
    <p:extLst>
      <p:ext uri="{BB962C8B-B14F-4D97-AF65-F5344CB8AC3E}">
        <p14:creationId xmlns:p14="http://schemas.microsoft.com/office/powerpoint/2010/main" val="2034327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研究背景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40778"/>
            <a:ext cx="7886700" cy="46982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ja-JP" altLang="en-US" dirty="0"/>
              <a:t>クラウドストレージサービスの増加</a:t>
            </a:r>
            <a:r>
              <a:rPr lang="en-US" altLang="ja-JP" dirty="0"/>
              <a:t>[1]</a:t>
            </a:r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ja-JP" altLang="en-US" sz="2400" dirty="0"/>
              <a:t>クラウドストレージの問題点</a:t>
            </a:r>
            <a:endParaRPr lang="en-US" altLang="ja-JP" sz="2400" dirty="0"/>
          </a:p>
          <a:p>
            <a:r>
              <a:rPr lang="en-US" altLang="ja-JP" sz="1800" dirty="0"/>
              <a:t>Google</a:t>
            </a:r>
            <a:r>
              <a:rPr lang="ja-JP" altLang="en-US" sz="1800" dirty="0"/>
              <a:t>ドライブの利用プライバシーポリシー</a:t>
            </a:r>
            <a:endParaRPr lang="en-US" altLang="ja-JP" sz="1800" dirty="0"/>
          </a:p>
          <a:p>
            <a:r>
              <a:rPr kumimoji="1" lang="en-US" altLang="ja-JP" sz="1800" dirty="0"/>
              <a:t>iCloud</a:t>
            </a:r>
            <a:r>
              <a:rPr kumimoji="1" lang="ja-JP" altLang="en-US" sz="1800" dirty="0"/>
              <a:t>の個人写真流出事件</a:t>
            </a:r>
            <a:endParaRPr lang="en-US" altLang="ja-JP" sz="18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666" y="2206386"/>
            <a:ext cx="5074668" cy="236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36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000" b="1" dirty="0"/>
              <a:t>新機能「ブラウザービュー」</a:t>
            </a:r>
            <a:r>
              <a:rPr lang="en-US" altLang="ja-JP" sz="4000" b="1" dirty="0"/>
              <a:t>[5]</a:t>
            </a:r>
            <a:r>
              <a:rPr lang="ja-JP" altLang="en-US" dirty="0"/>
              <a:t/>
            </a:r>
            <a:br>
              <a:rPr lang="ja-JP" altLang="en-US" dirty="0"/>
            </a:b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876041"/>
            <a:ext cx="7886700" cy="3059781"/>
          </a:xfrm>
        </p:spPr>
      </p:pic>
      <p:sp>
        <p:nvSpPr>
          <p:cNvPr id="5" name="テキスト ボックス 4"/>
          <p:cNvSpPr txBox="1"/>
          <p:nvPr/>
        </p:nvSpPr>
        <p:spPr>
          <a:xfrm>
            <a:off x="2718672" y="4959591"/>
            <a:ext cx="370665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500" dirty="0"/>
              <a:t>出典：</a:t>
            </a:r>
            <a:r>
              <a:rPr lang="en-US" altLang="ja-JP" sz="1500" dirty="0">
                <a:hlinkClick r:id="rId4"/>
              </a:rPr>
              <a:t>http://www.finalcode.com/jp/lp/v54/</a:t>
            </a:r>
            <a:endParaRPr lang="en-US" altLang="ja-JP" sz="1500" dirty="0"/>
          </a:p>
        </p:txBody>
      </p:sp>
    </p:spTree>
    <p:extLst>
      <p:ext uri="{BB962C8B-B14F-4D97-AF65-F5344CB8AC3E}">
        <p14:creationId xmlns:p14="http://schemas.microsoft.com/office/powerpoint/2010/main" val="1866942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C4354D-8A32-8147-8D68-5202EE464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  <a:r>
              <a:rPr lang="ja-JP" altLang="en-US"/>
              <a:t>の質問に対して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E8CB2C7-B1F4-324F-A5FC-177D4BEAA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00200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Git</a:t>
            </a:r>
            <a:r>
              <a:rPr lang="ja-JP" altLang="en-US"/>
              <a:t>のツール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ファイルの暗号化　</a:t>
            </a:r>
            <a:endParaRPr lang="en-US" altLang="ja-JP" dirty="0"/>
          </a:p>
          <a:p>
            <a:pPr lvl="1"/>
            <a:r>
              <a:rPr lang="en-US" altLang="ja-JP" sz="2000" dirty="0">
                <a:hlinkClick r:id="rId3"/>
              </a:rPr>
              <a:t>https://github.com/AGWA/git-crypt/blob/master/</a:t>
            </a:r>
            <a:r>
              <a:rPr lang="en-US" altLang="ja-JP" sz="2000" dirty="0" err="1">
                <a:hlinkClick r:id="rId3"/>
              </a:rPr>
              <a:t>README.md</a:t>
            </a:r>
            <a:endParaRPr lang="en-US" altLang="ja-JP" sz="2000" dirty="0"/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ファイルの共有</a:t>
            </a:r>
            <a:endParaRPr lang="en-US" altLang="ja-JP" dirty="0"/>
          </a:p>
          <a:p>
            <a:pPr lvl="1"/>
            <a:r>
              <a:rPr lang="en-US" altLang="ja-JP" dirty="0">
                <a:hlinkClick r:id="rId4"/>
              </a:rPr>
              <a:t>https://jp.techcrunch.com/2018/06/23/2018-06-22-transfer-sh-is-an-instant-sharing-tool-for-programmers/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880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BB38D6-0335-1342-B90C-890C2F6B5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ファイル管理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02A562-4B12-BE49-9664-93E06DF57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許可があるユーザの指定</a:t>
            </a:r>
            <a:endParaRPr lang="en-US" altLang="ja-JP" dirty="0"/>
          </a:p>
          <a:p>
            <a:r>
              <a:rPr lang="ja-JP" altLang="en-US"/>
              <a:t>使用権限の設定</a:t>
            </a:r>
            <a:endParaRPr lang="en-US" altLang="ja-JP" dirty="0"/>
          </a:p>
          <a:p>
            <a:r>
              <a:rPr lang="ja-JP" altLang="en-US"/>
              <a:t>開発者向けシステムだから，</a:t>
            </a:r>
            <a:endParaRPr lang="en-US" altLang="ja-JP" dirty="0"/>
          </a:p>
          <a:p>
            <a:pPr marL="914400" lvl="1" indent="-457200">
              <a:buFont typeface="+mj-lt"/>
              <a:buAutoNum type="arabicPeriod"/>
            </a:pPr>
            <a:r>
              <a:rPr lang="ja-JP" altLang="en-US"/>
              <a:t>コートの編集ができる人</a:t>
            </a:r>
            <a:endParaRPr lang="en-US" altLang="ja-JP" dirty="0"/>
          </a:p>
          <a:p>
            <a:pPr marL="914400" lvl="1" indent="-457200">
              <a:buFont typeface="+mj-lt"/>
              <a:buAutoNum type="arabicPeriod"/>
            </a:pPr>
            <a:r>
              <a:rPr lang="ja-JP" altLang="en-US"/>
              <a:t>コートの閲覧のみの人</a:t>
            </a:r>
            <a:endParaRPr lang="en-US" altLang="ja-JP" dirty="0"/>
          </a:p>
          <a:p>
            <a:pPr marL="914400" lvl="1" indent="-457200">
              <a:buFont typeface="+mj-lt"/>
              <a:buAutoNum type="arabicPeriod"/>
            </a:pPr>
            <a:r>
              <a:rPr lang="ja-JP" altLang="en-US"/>
              <a:t>閲覧できない人</a:t>
            </a:r>
            <a:endParaRPr lang="en-US" altLang="ja-JP" dirty="0"/>
          </a:p>
          <a:p>
            <a:r>
              <a:rPr lang="ja-JP" altLang="en-US"/>
              <a:t>以上のことを</a:t>
            </a:r>
            <a:r>
              <a:rPr lang="ja-JP" altLang="en-US">
                <a:solidFill>
                  <a:srgbClr val="FF0000"/>
                </a:solidFill>
              </a:rPr>
              <a:t>簡単</a:t>
            </a:r>
            <a:r>
              <a:rPr lang="ja-JP" altLang="en-US"/>
              <a:t>に行う。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454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189D86-256A-7540-86E9-4197A4189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ファイル共有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D2BF737-8658-1745-80FF-65E723273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送信したい相手に正しいファイルを見せるという目的</a:t>
            </a:r>
            <a:endParaRPr lang="en-US" altLang="ja-JP" dirty="0"/>
          </a:p>
          <a:p>
            <a:r>
              <a:rPr lang="ja-JP" altLang="en-US"/>
              <a:t>間違った人に共有することは</a:t>
            </a:r>
            <a:r>
              <a:rPr lang="ja-JP" altLang="en-US" b="1"/>
              <a:t>ダメ</a:t>
            </a:r>
            <a:endParaRPr lang="en-US" altLang="ja-JP" b="1" dirty="0"/>
          </a:p>
          <a:p>
            <a:r>
              <a:rPr lang="ja-JP" altLang="en-US"/>
              <a:t>以上のことを</a:t>
            </a:r>
            <a:r>
              <a:rPr lang="ja-JP" altLang="en-US">
                <a:solidFill>
                  <a:srgbClr val="FF0000"/>
                </a:solidFill>
              </a:rPr>
              <a:t>簡単</a:t>
            </a:r>
            <a:r>
              <a:rPr lang="ja-JP" altLang="en-US"/>
              <a:t>に行う。</a:t>
            </a:r>
            <a:endParaRPr lang="en-US" altLang="ja-JP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721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5EC8CC-8457-BC4E-B096-2C2430FE2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</a:t>
            </a:r>
            <a:r>
              <a:rPr lang="ja-JP" altLang="en-US"/>
              <a:t>ドライブのポリシー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923DDB2-3A8C-DE4D-98A6-1833C51DA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813537"/>
            <a:ext cx="7886700" cy="336342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linkClick r:id="rId3"/>
              </a:rPr>
              <a:t>https://www.google.com/intl/ja_ALL/drive/terms-of-service/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345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研究目的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927654"/>
            <a:ext cx="7886700" cy="3378272"/>
          </a:xfrm>
        </p:spPr>
        <p:txBody>
          <a:bodyPr/>
          <a:lstStyle/>
          <a:p>
            <a:pPr marL="0" indent="0">
              <a:buNone/>
            </a:pPr>
            <a:r>
              <a:rPr lang="ja-JP" altLang="en-US" dirty="0"/>
              <a:t>安全なファイル管理・共有システムの提案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971550" lvl="1" indent="-514350">
              <a:buFont typeface="+mj-lt"/>
              <a:buAutoNum type="arabicPeriod"/>
            </a:pPr>
            <a:r>
              <a:rPr lang="ja-JP" altLang="en-US" sz="2000" dirty="0"/>
              <a:t>暗号化</a:t>
            </a:r>
            <a:endParaRPr lang="en-US" altLang="ja-JP" sz="2000" dirty="0"/>
          </a:p>
          <a:p>
            <a:pPr marL="971550" lvl="1" indent="-514350">
              <a:buFont typeface="+mj-lt"/>
              <a:buAutoNum type="arabicPeriod"/>
            </a:pPr>
            <a:r>
              <a:rPr lang="ja-JP" altLang="en-US" sz="2000" dirty="0"/>
              <a:t>管理</a:t>
            </a:r>
            <a:endParaRPr lang="en-US" altLang="ja-JP" sz="2000" dirty="0"/>
          </a:p>
          <a:p>
            <a:pPr marL="971550" lvl="1" indent="-514350">
              <a:buFont typeface="+mj-lt"/>
              <a:buAutoNum type="arabicPeriod"/>
            </a:pPr>
            <a:r>
              <a:rPr lang="ja-JP" altLang="en-US" sz="2000" dirty="0"/>
              <a:t>共有</a:t>
            </a:r>
            <a:endParaRPr lang="en-US" altLang="ja-JP" sz="2000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4" name="右中かっこ 3"/>
          <p:cNvSpPr/>
          <p:nvPr/>
        </p:nvSpPr>
        <p:spPr>
          <a:xfrm>
            <a:off x="2563029" y="2759285"/>
            <a:ext cx="701748" cy="1158950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556337" y="310792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rgbClr val="FF0000"/>
                </a:solidFill>
              </a:rPr>
              <a:t>簡単</a:t>
            </a:r>
            <a:r>
              <a:rPr kumimoji="1" lang="ja-JP" altLang="en-US" sz="2400" dirty="0"/>
              <a:t>にできる</a:t>
            </a:r>
          </a:p>
        </p:txBody>
      </p:sp>
    </p:spTree>
    <p:extLst>
      <p:ext uri="{BB962C8B-B14F-4D97-AF65-F5344CB8AC3E}">
        <p14:creationId xmlns:p14="http://schemas.microsoft.com/office/powerpoint/2010/main" val="91564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本研究で検討した機能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899767"/>
            <a:ext cx="7886700" cy="4101839"/>
          </a:xfrm>
        </p:spPr>
        <p:txBody>
          <a:bodyPr/>
          <a:lstStyle/>
          <a:p>
            <a:r>
              <a:rPr lang="en-US" altLang="ja-JP" sz="2400" dirty="0"/>
              <a:t>SAML</a:t>
            </a:r>
            <a:r>
              <a:rPr lang="ja-JP" altLang="en-US" sz="2400" dirty="0"/>
              <a:t>認証</a:t>
            </a:r>
            <a:endParaRPr lang="en-US" altLang="ja-JP" sz="2400" dirty="0"/>
          </a:p>
          <a:p>
            <a:r>
              <a:rPr lang="ja-JP" altLang="en-US" sz="2400" dirty="0"/>
              <a:t>ユーザをグループ分けしてグループ間でのファイル共有を制御</a:t>
            </a:r>
            <a:endParaRPr lang="en-US" altLang="ja-JP" sz="2400" dirty="0"/>
          </a:p>
          <a:p>
            <a:r>
              <a:rPr lang="ja-JP" altLang="en-US" sz="2400" dirty="0"/>
              <a:t>自動暗号化しクラウドに保存</a:t>
            </a:r>
            <a:endParaRPr lang="en-US" altLang="ja-JP" sz="2400" dirty="0"/>
          </a:p>
          <a:p>
            <a:r>
              <a:rPr lang="ja-JP" altLang="en-US" sz="2400" dirty="0"/>
              <a:t>ブラウザベースビューア</a:t>
            </a:r>
            <a:endParaRPr lang="en-US" altLang="ja-JP" sz="2400" dirty="0"/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85215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70285" y="365126"/>
            <a:ext cx="7886700" cy="1325563"/>
          </a:xfrm>
        </p:spPr>
        <p:txBody>
          <a:bodyPr/>
          <a:lstStyle/>
          <a:p>
            <a:r>
              <a:rPr kumimoji="1" lang="en-US" altLang="ja-JP" dirty="0"/>
              <a:t>FinalCode[2]</a:t>
            </a:r>
            <a:r>
              <a:rPr lang="ja-JP" altLang="en-US" dirty="0"/>
              <a:t>について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85" y="1376839"/>
            <a:ext cx="7459300" cy="2427906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1052623" y="3997842"/>
            <a:ext cx="51475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特徴</a:t>
            </a:r>
            <a:endParaRPr kumimoji="1" lang="en-US" altLang="ja-JP" sz="2400" dirty="0"/>
          </a:p>
          <a:p>
            <a:pPr marL="342900" indent="-342900">
              <a:buFont typeface="+mj-lt"/>
              <a:buAutoNum type="arabicPeriod"/>
            </a:pPr>
            <a:r>
              <a:rPr lang="ja-JP" altLang="en-US" dirty="0"/>
              <a:t>パスワード不要</a:t>
            </a:r>
          </a:p>
          <a:p>
            <a:pPr marL="342900" indent="-342900">
              <a:buFont typeface="+mj-lt"/>
              <a:buAutoNum type="arabicPeriod"/>
            </a:pPr>
            <a:r>
              <a:rPr lang="ja-JP" altLang="en-US" dirty="0"/>
              <a:t>鍵の管理は不要</a:t>
            </a:r>
            <a:endParaRPr lang="en-US" altLang="ja-JP" dirty="0"/>
          </a:p>
          <a:p>
            <a:pPr marL="342900" indent="-342900">
              <a:buFont typeface="+mj-lt"/>
              <a:buAutoNum type="arabicPeriod"/>
            </a:pPr>
            <a:r>
              <a:rPr lang="ja-JP" altLang="en-US" dirty="0"/>
              <a:t>ユーザの指定と使用権限は簡単に細かく設定</a:t>
            </a:r>
            <a:endParaRPr lang="en-US" altLang="ja-JP" dirty="0"/>
          </a:p>
          <a:p>
            <a:pPr marL="342900" indent="-342900">
              <a:buFont typeface="+mj-lt"/>
              <a:buAutoNum type="arabicPeriod"/>
            </a:pPr>
            <a:r>
              <a:rPr kumimoji="1" lang="ja-JP" altLang="en-US" dirty="0"/>
              <a:t>暗号化ファイルの送信方法は問わない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31736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本研究の提案した機能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899767"/>
            <a:ext cx="7886700" cy="4101839"/>
          </a:xfrm>
        </p:spPr>
        <p:txBody>
          <a:bodyPr/>
          <a:lstStyle/>
          <a:p>
            <a:r>
              <a:rPr lang="en-US" altLang="ja-JP" sz="2400" dirty="0">
                <a:solidFill>
                  <a:srgbClr val="FF0000"/>
                </a:solidFill>
              </a:rPr>
              <a:t>SAML</a:t>
            </a:r>
            <a:r>
              <a:rPr lang="ja-JP" altLang="en-US" sz="2400" dirty="0">
                <a:solidFill>
                  <a:srgbClr val="FF0000"/>
                </a:solidFill>
              </a:rPr>
              <a:t>認証</a:t>
            </a:r>
            <a:endParaRPr lang="en-US" altLang="ja-JP" sz="2400" dirty="0">
              <a:solidFill>
                <a:srgbClr val="FF0000"/>
              </a:solidFill>
            </a:endParaRPr>
          </a:p>
          <a:p>
            <a:r>
              <a:rPr lang="ja-JP" altLang="en-US" sz="2400" dirty="0">
                <a:solidFill>
                  <a:srgbClr val="FF0000"/>
                </a:solidFill>
              </a:rPr>
              <a:t>グループ署名を利用したユーザのグループ分け</a:t>
            </a:r>
            <a:endParaRPr lang="en-US" altLang="ja-JP" sz="2400" dirty="0">
              <a:solidFill>
                <a:srgbClr val="FF0000"/>
              </a:solidFill>
            </a:endParaRPr>
          </a:p>
          <a:p>
            <a:r>
              <a:rPr lang="ja-JP" altLang="en-US" sz="2400" dirty="0">
                <a:solidFill>
                  <a:srgbClr val="FF0000"/>
                </a:solidFill>
              </a:rPr>
              <a:t>自動暗号化しクラウドに保存</a:t>
            </a:r>
            <a:endParaRPr lang="en-US" altLang="ja-JP" sz="2400" dirty="0">
              <a:solidFill>
                <a:srgbClr val="FF0000"/>
              </a:solidFill>
            </a:endParaRPr>
          </a:p>
          <a:p>
            <a:r>
              <a:rPr lang="ja-JP" altLang="en-US" sz="2400" dirty="0">
                <a:solidFill>
                  <a:srgbClr val="FF0000"/>
                </a:solidFill>
              </a:rPr>
              <a:t>ブラウザベースビューア</a:t>
            </a:r>
            <a:endParaRPr lang="en-US" altLang="ja-JP" sz="2400" dirty="0">
              <a:solidFill>
                <a:srgbClr val="FF0000"/>
              </a:solidFill>
            </a:endParaRPr>
          </a:p>
          <a:p>
            <a:endParaRPr lang="en-US" altLang="ja-JP" sz="2400" dirty="0"/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467170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FinalCode</a:t>
            </a:r>
            <a:r>
              <a:rPr kumimoji="1" lang="ja-JP" altLang="en-US" dirty="0"/>
              <a:t>対応する拡張子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93032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dirty="0"/>
              <a:t>FinalCode</a:t>
            </a:r>
            <a:r>
              <a:rPr kumimoji="1" lang="ja-JP" altLang="en-US" dirty="0"/>
              <a:t>のホームページに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2453593"/>
            <a:ext cx="6667500" cy="19050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346262" y="4358593"/>
            <a:ext cx="445147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500" dirty="0"/>
              <a:t>出典：</a:t>
            </a:r>
            <a:r>
              <a:rPr lang="en-US" altLang="ja-JP" sz="1500" dirty="0">
                <a:hlinkClick r:id="rId4"/>
              </a:rPr>
              <a:t>http://www.finalcode.com/jp/features/format/</a:t>
            </a:r>
            <a:endParaRPr lang="en-US" altLang="ja-JP" sz="15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4910364"/>
            <a:ext cx="59298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しかし，</a:t>
            </a:r>
            <a:endParaRPr kumimoji="1" lang="en-US" altLang="ja-JP" sz="2800" dirty="0"/>
          </a:p>
          <a:p>
            <a:r>
              <a:rPr lang="ja-JP" altLang="en-US" sz="2800" dirty="0"/>
              <a:t>開発者向けのファイル系形式はない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149600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今後の方向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2810505"/>
            <a:ext cx="7886700" cy="1645921"/>
          </a:xfrm>
        </p:spPr>
        <p:txBody>
          <a:bodyPr/>
          <a:lstStyle/>
          <a:p>
            <a:pPr marL="0" indent="0" algn="ctr">
              <a:buNone/>
            </a:pPr>
            <a:r>
              <a:rPr lang="ja-JP" altLang="en-US" dirty="0"/>
              <a:t>開発者同士でファイルを簡単に</a:t>
            </a:r>
            <a:endParaRPr lang="en-US" altLang="ja-JP" dirty="0"/>
          </a:p>
          <a:p>
            <a:pPr marL="0" indent="0" algn="ctr">
              <a:buNone/>
            </a:pPr>
            <a:r>
              <a:rPr lang="ja-JP" altLang="en-US" dirty="0"/>
              <a:t>守る・管理・共有</a:t>
            </a:r>
            <a:endParaRPr lang="en-US" altLang="ja-JP" dirty="0"/>
          </a:p>
          <a:p>
            <a:pPr marL="0" indent="0" algn="ctr">
              <a:buNone/>
            </a:pPr>
            <a:r>
              <a:rPr lang="ja-JP" altLang="en-US" dirty="0"/>
              <a:t>できるファイルシステム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58058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NextCloud</a:t>
            </a:r>
            <a:r>
              <a:rPr kumimoji="1" lang="ja-JP" altLang="en-US" dirty="0"/>
              <a:t>について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/>
              <a:t>NextCloud</a:t>
            </a:r>
            <a:r>
              <a:rPr lang="ja-JP" altLang="en-US" dirty="0"/>
              <a:t>とは</a:t>
            </a:r>
            <a:r>
              <a:rPr lang="en-US" altLang="ja-JP" dirty="0"/>
              <a:t>[6]</a:t>
            </a:r>
          </a:p>
          <a:p>
            <a:r>
              <a:rPr lang="ja-JP" altLang="en-US" sz="2400" dirty="0"/>
              <a:t>プライベートなクラウドストレージ</a:t>
            </a:r>
            <a:endParaRPr lang="en-US" altLang="ja-JP" sz="2400" dirty="0"/>
          </a:p>
          <a:p>
            <a:r>
              <a:rPr lang="ja-JP" altLang="en-US" sz="2400" dirty="0"/>
              <a:t>オープンソースソフトウェア</a:t>
            </a:r>
            <a:endParaRPr lang="en-US" altLang="ja-JP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6A11476-0952-6246-9114-31CA06C503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738" y="3294515"/>
            <a:ext cx="4589612" cy="335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411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1973</TotalTime>
  <Words>1693</Words>
  <Application>Microsoft Office PowerPoint</Application>
  <PresentationFormat>画面に合わせる (4:3)</PresentationFormat>
  <Paragraphs>292</Paragraphs>
  <Slides>24</Slides>
  <Notes>22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24</vt:i4>
      </vt:variant>
    </vt:vector>
  </HeadingPairs>
  <TitlesOfParts>
    <vt:vector size="32" baseType="lpstr">
      <vt:lpstr>游ゴシック</vt:lpstr>
      <vt:lpstr>游ゴシック Light</vt:lpstr>
      <vt:lpstr>Arial</vt:lpstr>
      <vt:lpstr>Calibri</vt:lpstr>
      <vt:lpstr>Calibri Light</vt:lpstr>
      <vt:lpstr>Trebuchet MS</vt:lpstr>
      <vt:lpstr>Wingdings</vt:lpstr>
      <vt:lpstr>Office テーマ</vt:lpstr>
      <vt:lpstr>暗号化機能を有するファイル管理・共有システムの検討</vt:lpstr>
      <vt:lpstr>研究背景</vt:lpstr>
      <vt:lpstr>研究目的</vt:lpstr>
      <vt:lpstr>本研究で検討した機能</vt:lpstr>
      <vt:lpstr>FinalCode[2]について</vt:lpstr>
      <vt:lpstr>本研究の提案した機能</vt:lpstr>
      <vt:lpstr>FinalCode対応する拡張子</vt:lpstr>
      <vt:lpstr>今後の方向</vt:lpstr>
      <vt:lpstr>NextCloudについて</vt:lpstr>
      <vt:lpstr>NextCloudについて</vt:lpstr>
      <vt:lpstr>Nextcloudを導入</vt:lpstr>
      <vt:lpstr>PowerPoint プレゼンテーション</vt:lpstr>
      <vt:lpstr>まとめ</vt:lpstr>
      <vt:lpstr>参考文献</vt:lpstr>
      <vt:lpstr>ご清聴ありがとうございました</vt:lpstr>
      <vt:lpstr>今後の予定</vt:lpstr>
      <vt:lpstr>SAML認証とは</vt:lpstr>
      <vt:lpstr>FinalCode x SAML認証[3]</vt:lpstr>
      <vt:lpstr>FinalCode x Box[4]</vt:lpstr>
      <vt:lpstr>新機能「ブラウザービュー」[5] </vt:lpstr>
      <vt:lpstr>Gitの質問に対して</vt:lpstr>
      <vt:lpstr>ファイル管理</vt:lpstr>
      <vt:lpstr>ファイル共有</vt:lpstr>
      <vt:lpstr>Googleドライブのポリシー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暗号化機能を有するファイル管理・共有システムの検討</dc:title>
  <dc:creator>Kenneth Lee Zhen Kang</dc:creator>
  <cp:lastModifiedBy>Kenneth Lee Zhen Kang</cp:lastModifiedBy>
  <cp:revision>146</cp:revision>
  <dcterms:created xsi:type="dcterms:W3CDTF">2018-07-02T05:22:58Z</dcterms:created>
  <dcterms:modified xsi:type="dcterms:W3CDTF">2018-07-09T05:45:19Z</dcterms:modified>
</cp:coreProperties>
</file>